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s-419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7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E1F993-0616-D313-B157-B331391F9B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D068002-8F11-E276-E0C5-F81C000486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93FC453-5FC7-C88C-6DE2-44F23DD17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3E0FC-DC7F-4233-AB81-DF2A14E86112}" type="datetimeFigureOut">
              <a:rPr lang="en-US" smtClean="0"/>
              <a:t>10/18/2022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3AC27CF-6056-EC7D-4A78-F1B36A250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3E62BD2-9DD4-2477-4FD3-2FAA7E8DB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A41E2-7F23-4DAE-B8DE-AFB8A18147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70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6131EF-61EF-0BA0-1A18-352407CEF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4033474-832A-C8AF-6E35-33419A2BE3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4B4A466-BB35-2664-09DC-4C49E542B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3E0FC-DC7F-4233-AB81-DF2A14E86112}" type="datetimeFigureOut">
              <a:rPr lang="en-US" smtClean="0"/>
              <a:t>10/18/2022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D8541F5-00D9-E774-AF25-76B400B37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7DE5BB5-E3A3-11F5-2859-626EF457C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A41E2-7F23-4DAE-B8DE-AFB8A18147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763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8285A6-4D79-69FC-999F-9C53FDCF3E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AB7F38E-AA64-38BB-5364-C1EEA1000C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94295CD-B44F-A1BD-FD27-78BF6EE2D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3E0FC-DC7F-4233-AB81-DF2A14E86112}" type="datetimeFigureOut">
              <a:rPr lang="en-US" smtClean="0"/>
              <a:t>10/18/2022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D0EDB20-7E7F-D7A5-D315-64CA4340A1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4BC3654-A662-0948-524F-7E46C35CE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A41E2-7F23-4DAE-B8DE-AFB8A18147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120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FA0455-7866-B510-8F55-A83C6BDFF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70574EE-9899-DDE0-6E0C-6144F94CCA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7534924-4660-0A61-7258-A44A03DD4E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9280810-7E1C-3E1B-2462-41EC143A5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3E0FC-DC7F-4233-AB81-DF2A14E86112}" type="datetimeFigureOut">
              <a:rPr lang="en-US" smtClean="0"/>
              <a:t>10/18/2022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A01F03A-4F0B-EBFD-D3BE-F6BE45B70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0F6C397-A851-D5A4-256B-70B324BCB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A41E2-7F23-4DAE-B8DE-AFB8A18147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668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9B2061-2793-108F-88EE-469829EA1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72A9386-758B-98E8-882E-E335AFDFCF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2953324-96D2-361B-AC5F-A64918B378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DB8EEF4-DC8E-8F4A-6572-A097E8E4E5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DD639C6-36CE-5B8E-78C1-BD3F39DC6B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CCF40AB-2F85-9E38-5FC2-F72518768E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3E0FC-DC7F-4233-AB81-DF2A14E86112}" type="datetimeFigureOut">
              <a:rPr lang="en-US" smtClean="0"/>
              <a:t>10/18/2022</a:t>
            </a:fld>
            <a:endParaRPr lang="en-U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000C46A-4EC9-CCD5-5315-6F3A4E109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FCCFAE8-E6F9-1285-5137-3F23C8F6E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A41E2-7F23-4DAE-B8DE-AFB8A18147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319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DDDF95-E0B2-488F-0512-B938835D0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051E26A-340D-46F8-0FD0-316A95B47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3E0FC-DC7F-4233-AB81-DF2A14E86112}" type="datetimeFigureOut">
              <a:rPr lang="en-US" smtClean="0"/>
              <a:t>10/18/2022</a:t>
            </a:fld>
            <a:endParaRPr lang="en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32587B5-B27D-41FB-80DE-D727A31C0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1441CD6-DB7E-2242-44B8-2C10AAABD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A41E2-7F23-4DAE-B8DE-AFB8A18147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017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23D0853-4CD3-DC95-211A-842550A81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3E0FC-DC7F-4233-AB81-DF2A14E86112}" type="datetimeFigureOut">
              <a:rPr lang="en-US" smtClean="0"/>
              <a:t>10/18/2022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5122AD1-587C-8B8F-5F0C-A9E9A3039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52F8637-25AF-1A7C-913B-FAD67F2E2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A41E2-7F23-4DAE-B8DE-AFB8A18147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614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A5C7E3-BE89-E903-1AFA-FB339BBB5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FA4025F-7248-4ECE-C411-2B3B2093C3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B567A5A-969A-58B3-8052-B2AE810823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9A1E62F-F403-C1A9-1B83-3C687B8CC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3E0FC-DC7F-4233-AB81-DF2A14E86112}" type="datetimeFigureOut">
              <a:rPr lang="en-US" smtClean="0"/>
              <a:t>10/18/2022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E81A602-FB94-35FE-9470-B65AA50BE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8527088-2A92-F05E-353C-B45106C02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A41E2-7F23-4DAE-B8DE-AFB8A18147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460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60D4B7-500D-9F16-928E-EEE4DCFA01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56ECE5A-01D9-B2DD-D510-304AE9FDE2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8322DD8-71B2-CAD5-DBAD-60AC5F8D7C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2048275-6748-C046-B3E9-F80B82C64B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3E0FC-DC7F-4233-AB81-DF2A14E86112}" type="datetimeFigureOut">
              <a:rPr lang="en-US" smtClean="0"/>
              <a:t>10/18/2022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25ED4DE-39DF-D11C-A654-3D1AF6E57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BFF6FF9-CD3E-2A98-CBE0-8A197FDE4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A41E2-7F23-4DAE-B8DE-AFB8A18147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883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F478B5-D83C-3E89-DB9E-2F03BBA06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5131484-F339-9870-9F58-5B52DF6A82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C34327F-D321-9357-671A-DF3FE7967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3E0FC-DC7F-4233-AB81-DF2A14E86112}" type="datetimeFigureOut">
              <a:rPr lang="en-US" smtClean="0"/>
              <a:t>10/18/2022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11EA30C-BFCB-EA3F-4AE2-7AC5DD643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514EB64-CD76-DD30-2027-590D4ABC6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A41E2-7F23-4DAE-B8DE-AFB8A18147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955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3824312-FE4E-2DC3-CD17-C2EC00DC6E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7390D72-0790-B337-3308-4A8B3228BA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F447383-3894-1D21-D757-02817A578C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3E0FC-DC7F-4233-AB81-DF2A14E86112}" type="datetimeFigureOut">
              <a:rPr lang="en-US" smtClean="0"/>
              <a:t>10/18/2022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400436C-D9CA-38CB-35B2-6F4AA346FA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B66D929-B036-D69F-A6ED-EF1021CA15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A41E2-7F23-4DAE-B8DE-AFB8A18147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988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603FA18-905A-3775-3D8D-84BF6C2F0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EA6F984-AA23-94A2-29AB-7D2D8AE268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2F4BD58-1480-9C57-5511-8D55CB842F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B3E0FC-DC7F-4233-AB81-DF2A14E86112}" type="datetimeFigureOut">
              <a:rPr lang="en-US" smtClean="0"/>
              <a:t>10/18/2022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095E5C3-55E1-2A93-31C7-D2FA5B8050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579654F-09E0-9996-779B-C1FDA83C2A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5A41E2-7F23-4DAE-B8DE-AFB8A18147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77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419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e.huawei.com/en/products-and-solution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e.huawei.com/en/products/enterprise-networking/switches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e.huawei.com/en/products/enterprise-networking/switches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e.huawei.com/en/products/enterprise-networking/routers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e.huawei.com/en/products/enterprise-networking/security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e.huawei.com/en/solutions/enterprise-transmission-access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e.huawei.com/en/products/storage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e.huawei.com/en/solutions/business-needs/wireless-private-network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huaweicloud.com/intl/en-us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0DB14592-593C-6E5A-0F9F-298E6BED1882}"/>
              </a:ext>
            </a:extLst>
          </p:cNvPr>
          <p:cNvSpPr txBox="1"/>
          <p:nvPr/>
        </p:nvSpPr>
        <p:spPr>
          <a:xfrm>
            <a:off x="2526384" y="911309"/>
            <a:ext cx="66303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Saira" panose="00000500000000000000" pitchFamily="2" charset="0"/>
              </a:rPr>
              <a:t>SOLUCIONES </a:t>
            </a:r>
            <a:r>
              <a:rPr lang="en-US" sz="1400" i="1" dirty="0">
                <a:latin typeface="Saira" panose="00000500000000000000" pitchFamily="2" charset="0"/>
              </a:rPr>
              <a:t>(</a:t>
            </a:r>
            <a:r>
              <a:rPr lang="en-US" sz="1400" i="1" dirty="0">
                <a:latin typeface="Saira" panose="00000500000000000000" pitchFamily="2" charset="0"/>
                <a:hlinkClick r:id="rId2"/>
              </a:rPr>
              <a:t>https://e.huawei.com/en/products-and-solutions</a:t>
            </a:r>
            <a:r>
              <a:rPr lang="en-US" sz="1400" i="1" dirty="0">
                <a:latin typeface="Saira" panose="00000500000000000000" pitchFamily="2" charset="0"/>
              </a:rPr>
              <a:t>) </a:t>
            </a:r>
            <a:endParaRPr lang="en-US" sz="2800" i="1" dirty="0">
              <a:latin typeface="Saira" panose="00000500000000000000" pitchFamily="2" charset="0"/>
            </a:endParaRPr>
          </a:p>
        </p:txBody>
      </p:sp>
      <p:pic>
        <p:nvPicPr>
          <p:cNvPr id="1026" name="Picture 2" descr="Huawei Logo Png Online, SAVE 44% - srsconsultinginc.com">
            <a:extLst>
              <a:ext uri="{FF2B5EF4-FFF2-40B4-BE49-F238E27FC236}">
                <a16:creationId xmlns:a16="http://schemas.microsoft.com/office/drawing/2014/main" id="{80AF9876-D189-D361-2098-656D0AABC1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5E5C2E86-AFD5-B4DD-8910-0C2E3B48B637}"/>
              </a:ext>
            </a:extLst>
          </p:cNvPr>
          <p:cNvSpPr txBox="1"/>
          <p:nvPr/>
        </p:nvSpPr>
        <p:spPr>
          <a:xfrm>
            <a:off x="1525699" y="2032219"/>
            <a:ext cx="4658648" cy="40934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>
                <a:latin typeface="Saira" panose="00000500000000000000" pitchFamily="2" charset="0"/>
              </a:rPr>
              <a:t>Redes </a:t>
            </a:r>
            <a:r>
              <a:rPr lang="en-US" sz="1600" dirty="0" err="1">
                <a:latin typeface="Saira" panose="00000500000000000000" pitchFamily="2" charset="0"/>
              </a:rPr>
              <a:t>Empresariales</a:t>
            </a:r>
            <a:endParaRPr lang="en-US" sz="1600" dirty="0">
              <a:latin typeface="Saira" panose="00000500000000000000" pitchFamily="2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>
                <a:latin typeface="Saira" panose="00000500000000000000" pitchFamily="2" charset="0"/>
              </a:rPr>
              <a:t>Switches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>
                <a:latin typeface="Saira" panose="00000500000000000000" pitchFamily="2" charset="0"/>
              </a:rPr>
              <a:t>Routers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>
                <a:latin typeface="Saira" panose="00000500000000000000" pitchFamily="2" charset="0"/>
              </a:rPr>
              <a:t>WLAN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 err="1">
                <a:latin typeface="Saira" panose="00000500000000000000" pitchFamily="2" charset="0"/>
              </a:rPr>
              <a:t>Seguridad</a:t>
            </a:r>
            <a:r>
              <a:rPr lang="en-US" sz="1600" dirty="0">
                <a:latin typeface="Saira" panose="00000500000000000000" pitchFamily="2" charset="0"/>
              </a:rPr>
              <a:t> de Redes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 err="1">
                <a:latin typeface="Saira" panose="00000500000000000000" pitchFamily="2" charset="0"/>
              </a:rPr>
              <a:t>Gestión</a:t>
            </a:r>
            <a:r>
              <a:rPr lang="en-US" sz="1600" dirty="0">
                <a:latin typeface="Saira" panose="00000500000000000000" pitchFamily="2" charset="0"/>
              </a:rPr>
              <a:t> de Redes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 err="1">
                <a:latin typeface="Saira" panose="00000500000000000000" pitchFamily="2" charset="0"/>
              </a:rPr>
              <a:t>Solución</a:t>
            </a:r>
            <a:r>
              <a:rPr lang="en-US" sz="1600" dirty="0">
                <a:latin typeface="Saira" panose="00000500000000000000" pitchFamily="2" charset="0"/>
              </a:rPr>
              <a:t> de Red para Campus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 err="1">
                <a:latin typeface="Saira" panose="00000500000000000000" pitchFamily="2" charset="0"/>
              </a:rPr>
              <a:t>Solución</a:t>
            </a:r>
            <a:r>
              <a:rPr lang="en-US" sz="1600" dirty="0">
                <a:latin typeface="Saira" panose="00000500000000000000" pitchFamily="2" charset="0"/>
              </a:rPr>
              <a:t> de Red para </a:t>
            </a:r>
            <a:r>
              <a:rPr lang="en-US" sz="1600" dirty="0" err="1">
                <a:latin typeface="Saira" panose="00000500000000000000" pitchFamily="2" charset="0"/>
              </a:rPr>
              <a:t>Centros</a:t>
            </a:r>
            <a:r>
              <a:rPr lang="en-US" sz="1600" dirty="0">
                <a:latin typeface="Saira" panose="00000500000000000000" pitchFamily="2" charset="0"/>
              </a:rPr>
              <a:t> de </a:t>
            </a:r>
            <a:r>
              <a:rPr lang="en-US" sz="1600" dirty="0" err="1">
                <a:latin typeface="Saira" panose="00000500000000000000" pitchFamily="2" charset="0"/>
              </a:rPr>
              <a:t>Datos</a:t>
            </a:r>
            <a:endParaRPr lang="en-US" sz="1600" dirty="0">
              <a:latin typeface="Saira" panose="00000500000000000000" pitchFamily="2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 err="1">
                <a:latin typeface="Saira" panose="00000500000000000000" pitchFamily="2" charset="0"/>
              </a:rPr>
              <a:t>Solución</a:t>
            </a:r>
            <a:r>
              <a:rPr lang="en-US" sz="1600" dirty="0">
                <a:latin typeface="Saira" panose="00000500000000000000" pitchFamily="2" charset="0"/>
              </a:rPr>
              <a:t> WAN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600" dirty="0">
              <a:latin typeface="Saira" panose="000005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>
                <a:latin typeface="Saira" panose="00000500000000000000" pitchFamily="2" charset="0"/>
              </a:rPr>
              <a:t>Redes </a:t>
            </a:r>
            <a:r>
              <a:rPr lang="en-US" sz="1600" dirty="0" err="1">
                <a:latin typeface="Saira" panose="00000500000000000000" pitchFamily="2" charset="0"/>
              </a:rPr>
              <a:t>Empresariales</a:t>
            </a:r>
            <a:r>
              <a:rPr lang="en-US" sz="1600" dirty="0">
                <a:latin typeface="Saira" panose="00000500000000000000" pitchFamily="2" charset="0"/>
              </a:rPr>
              <a:t> </a:t>
            </a:r>
            <a:r>
              <a:rPr lang="en-US" sz="1600" dirty="0" err="1">
                <a:latin typeface="Saira" panose="00000500000000000000" pitchFamily="2" charset="0"/>
              </a:rPr>
              <a:t>Óticas</a:t>
            </a:r>
            <a:endParaRPr lang="en-US" sz="1600" dirty="0">
              <a:latin typeface="Saira" panose="00000500000000000000" pitchFamily="2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 err="1">
                <a:latin typeface="Saira" panose="00000500000000000000" pitchFamily="2" charset="0"/>
              </a:rPr>
              <a:t>Transmisión</a:t>
            </a:r>
            <a:r>
              <a:rPr lang="en-US" sz="1600" dirty="0">
                <a:latin typeface="Saira" panose="00000500000000000000" pitchFamily="2" charset="0"/>
              </a:rPr>
              <a:t> Óptica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 err="1">
                <a:latin typeface="Saira" panose="00000500000000000000" pitchFamily="2" charset="0"/>
              </a:rPr>
              <a:t>Solución</a:t>
            </a:r>
            <a:r>
              <a:rPr lang="en-US" sz="1600" dirty="0">
                <a:latin typeface="Saira" panose="00000500000000000000" pitchFamily="2" charset="0"/>
              </a:rPr>
              <a:t> de </a:t>
            </a:r>
            <a:r>
              <a:rPr lang="en-US" sz="1600" dirty="0" err="1">
                <a:latin typeface="Saira" panose="00000500000000000000" pitchFamily="2" charset="0"/>
              </a:rPr>
              <a:t>Acceso</a:t>
            </a:r>
            <a:r>
              <a:rPr lang="en-US" sz="1600" dirty="0">
                <a:latin typeface="Saira" panose="00000500000000000000" pitchFamily="2" charset="0"/>
              </a:rPr>
              <a:t> Óptica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 err="1">
                <a:latin typeface="Saira" panose="00000500000000000000" pitchFamily="2" charset="0"/>
              </a:rPr>
              <a:t>Terminales</a:t>
            </a:r>
            <a:r>
              <a:rPr lang="en-US" sz="1600" dirty="0">
                <a:latin typeface="Saira" panose="00000500000000000000" pitchFamily="2" charset="0"/>
              </a:rPr>
              <a:t> </a:t>
            </a:r>
            <a:r>
              <a:rPr lang="en-US" sz="1600" dirty="0" err="1">
                <a:latin typeface="Saira" panose="00000500000000000000" pitchFamily="2" charset="0"/>
              </a:rPr>
              <a:t>Ópticos</a:t>
            </a:r>
            <a:endParaRPr lang="en-US" sz="1600" dirty="0">
              <a:latin typeface="Saira" panose="00000500000000000000" pitchFamily="2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 err="1">
                <a:latin typeface="Saira" panose="00000500000000000000" pitchFamily="2" charset="0"/>
              </a:rPr>
              <a:t>Gestión</a:t>
            </a:r>
            <a:r>
              <a:rPr lang="en-US" sz="1600" dirty="0">
                <a:latin typeface="Saira" panose="00000500000000000000" pitchFamily="2" charset="0"/>
              </a:rPr>
              <a:t> de Redes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 err="1">
                <a:latin typeface="Saira" panose="00000500000000000000" pitchFamily="2" charset="0"/>
              </a:rPr>
              <a:t>Soluciones</a:t>
            </a:r>
            <a:r>
              <a:rPr lang="en-US" sz="1600" dirty="0">
                <a:latin typeface="Saira" panose="00000500000000000000" pitchFamily="2" charset="0"/>
              </a:rPr>
              <a:t> All-Optical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1CFB5380-7BFE-A1CE-6114-C9C7A6AA4A95}"/>
              </a:ext>
            </a:extLst>
          </p:cNvPr>
          <p:cNvSpPr txBox="1"/>
          <p:nvPr/>
        </p:nvSpPr>
        <p:spPr>
          <a:xfrm>
            <a:off x="6696087" y="2032219"/>
            <a:ext cx="4743606" cy="42780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 err="1">
                <a:latin typeface="Saira" panose="00000500000000000000" pitchFamily="2" charset="0"/>
              </a:rPr>
              <a:t>Almacenamiento</a:t>
            </a:r>
            <a:r>
              <a:rPr lang="en-US" sz="1600" dirty="0">
                <a:latin typeface="Saira" panose="00000500000000000000" pitchFamily="2" charset="0"/>
              </a:rPr>
              <a:t> de </a:t>
            </a:r>
            <a:r>
              <a:rPr lang="en-US" sz="1600" dirty="0" err="1">
                <a:latin typeface="Saira" panose="00000500000000000000" pitchFamily="2" charset="0"/>
              </a:rPr>
              <a:t>Datos</a:t>
            </a:r>
            <a:endParaRPr lang="en-US" sz="1600" dirty="0">
              <a:latin typeface="Saira" panose="00000500000000000000" pitchFamily="2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 err="1">
                <a:latin typeface="Saira" panose="00000500000000000000" pitchFamily="2" charset="0"/>
              </a:rPr>
              <a:t>Almacenamiento</a:t>
            </a:r>
            <a:r>
              <a:rPr lang="en-US" sz="1600" dirty="0">
                <a:latin typeface="Saira" panose="00000500000000000000" pitchFamily="2" charset="0"/>
              </a:rPr>
              <a:t> All-Flash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 err="1">
                <a:latin typeface="Saira" panose="00000500000000000000" pitchFamily="2" charset="0"/>
              </a:rPr>
              <a:t>Almacenamiento</a:t>
            </a:r>
            <a:r>
              <a:rPr lang="en-US" sz="1600" dirty="0">
                <a:latin typeface="Saira" panose="00000500000000000000" pitchFamily="2" charset="0"/>
              </a:rPr>
              <a:t> </a:t>
            </a:r>
            <a:r>
              <a:rPr lang="en-US" sz="1600" dirty="0" err="1">
                <a:latin typeface="Saira" panose="00000500000000000000" pitchFamily="2" charset="0"/>
              </a:rPr>
              <a:t>híbrido</a:t>
            </a:r>
            <a:r>
              <a:rPr lang="en-US" sz="1600" dirty="0">
                <a:latin typeface="Saira" panose="00000500000000000000" pitchFamily="2" charset="0"/>
              </a:rPr>
              <a:t> Flash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>
                <a:latin typeface="Saira" panose="00000500000000000000" pitchFamily="2" charset="0"/>
              </a:rPr>
              <a:t>Storage </a:t>
            </a:r>
            <a:r>
              <a:rPr lang="en-US" sz="1600" dirty="0" err="1">
                <a:latin typeface="Saira" panose="00000500000000000000" pitchFamily="2" charset="0"/>
              </a:rPr>
              <a:t>Distribuído</a:t>
            </a:r>
            <a:endParaRPr lang="en-US" sz="1600" dirty="0">
              <a:latin typeface="Saira" panose="00000500000000000000" pitchFamily="2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>
                <a:latin typeface="Saira" panose="00000500000000000000" pitchFamily="2" charset="0"/>
              </a:rPr>
              <a:t>HCI (</a:t>
            </a:r>
            <a:r>
              <a:rPr lang="en-US" sz="1600" dirty="0" err="1">
                <a:latin typeface="Saira" panose="00000500000000000000" pitchFamily="2" charset="0"/>
              </a:rPr>
              <a:t>Infraestructura</a:t>
            </a:r>
            <a:r>
              <a:rPr lang="en-US" sz="1600" dirty="0">
                <a:latin typeface="Saira" panose="00000500000000000000" pitchFamily="2" charset="0"/>
              </a:rPr>
              <a:t> </a:t>
            </a:r>
            <a:r>
              <a:rPr lang="en-US" sz="1600" dirty="0" err="1">
                <a:latin typeface="Saira" panose="00000500000000000000" pitchFamily="2" charset="0"/>
              </a:rPr>
              <a:t>Hiper</a:t>
            </a:r>
            <a:r>
              <a:rPr lang="en-US" sz="1600" dirty="0">
                <a:latin typeface="Saira" panose="00000500000000000000" pitchFamily="2" charset="0"/>
              </a:rPr>
              <a:t> </a:t>
            </a:r>
            <a:r>
              <a:rPr lang="en-US" sz="1600" dirty="0" err="1">
                <a:latin typeface="Saira" panose="00000500000000000000" pitchFamily="2" charset="0"/>
              </a:rPr>
              <a:t>Convergente</a:t>
            </a:r>
            <a:r>
              <a:rPr lang="en-US" sz="1600" dirty="0">
                <a:latin typeface="Saira" panose="00000500000000000000" pitchFamily="2" charset="0"/>
              </a:rPr>
              <a:t>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 err="1">
                <a:latin typeface="Saira" panose="00000500000000000000" pitchFamily="2" charset="0"/>
              </a:rPr>
              <a:t>Solución</a:t>
            </a:r>
            <a:r>
              <a:rPr lang="en-US" sz="1600" dirty="0">
                <a:latin typeface="Saira" panose="00000500000000000000" pitchFamily="2" charset="0"/>
              </a:rPr>
              <a:t> de </a:t>
            </a:r>
            <a:r>
              <a:rPr lang="en-US" sz="1600" dirty="0" err="1">
                <a:latin typeface="Saira" panose="00000500000000000000" pitchFamily="2" charset="0"/>
              </a:rPr>
              <a:t>Virtualización</a:t>
            </a:r>
            <a:r>
              <a:rPr lang="en-US" sz="1600" dirty="0">
                <a:latin typeface="Saira" panose="00000500000000000000" pitchFamily="2" charset="0"/>
              </a:rPr>
              <a:t> (DCS)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 err="1">
                <a:latin typeface="Saira" panose="00000500000000000000" pitchFamily="2" charset="0"/>
              </a:rPr>
              <a:t>Solución</a:t>
            </a:r>
            <a:r>
              <a:rPr lang="en-US" sz="1600" dirty="0">
                <a:latin typeface="Saira" panose="00000500000000000000" pitchFamily="2" charset="0"/>
              </a:rPr>
              <a:t> para </a:t>
            </a:r>
            <a:r>
              <a:rPr lang="en-US" sz="1600" dirty="0" err="1">
                <a:latin typeface="Saira" panose="00000500000000000000" pitchFamily="2" charset="0"/>
              </a:rPr>
              <a:t>BackUp</a:t>
            </a:r>
            <a:endParaRPr lang="en-US" sz="1600" dirty="0">
              <a:latin typeface="Saira" panose="000005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>
                <a:latin typeface="Saira" panose="00000500000000000000" pitchFamily="2" charset="0"/>
              </a:rPr>
              <a:t>Redes </a:t>
            </a:r>
            <a:r>
              <a:rPr lang="en-US" sz="1600" dirty="0" err="1">
                <a:latin typeface="Saira" panose="00000500000000000000" pitchFamily="2" charset="0"/>
              </a:rPr>
              <a:t>Inalámbricas</a:t>
            </a:r>
            <a:endParaRPr lang="en-US" sz="1600" dirty="0">
              <a:latin typeface="Saira" panose="00000500000000000000" pitchFamily="2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 err="1">
                <a:latin typeface="Saira" panose="00000500000000000000" pitchFamily="2" charset="0"/>
              </a:rPr>
              <a:t>eLTE</a:t>
            </a:r>
            <a:r>
              <a:rPr lang="en-US" sz="1600" dirty="0">
                <a:latin typeface="Saira" panose="00000500000000000000" pitchFamily="2" charset="0"/>
              </a:rPr>
              <a:t> </a:t>
            </a:r>
            <a:r>
              <a:rPr lang="en-US" sz="1600" dirty="0" err="1">
                <a:latin typeface="Saira" panose="00000500000000000000" pitchFamily="2" charset="0"/>
              </a:rPr>
              <a:t>solución</a:t>
            </a:r>
            <a:r>
              <a:rPr lang="en-US" sz="1600" dirty="0">
                <a:latin typeface="Saira" panose="00000500000000000000" pitchFamily="2" charset="0"/>
              </a:rPr>
              <a:t> de </a:t>
            </a:r>
            <a:r>
              <a:rPr lang="en-US" sz="1600" dirty="0" err="1">
                <a:latin typeface="Saira" panose="00000500000000000000" pitchFamily="2" charset="0"/>
              </a:rPr>
              <a:t>trunking</a:t>
            </a:r>
            <a:endParaRPr lang="en-US" sz="1600" dirty="0">
              <a:latin typeface="Saira" panose="00000500000000000000" pitchFamily="2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 err="1">
                <a:latin typeface="Saira" panose="00000500000000000000" pitchFamily="2" charset="0"/>
              </a:rPr>
              <a:t>eLTE</a:t>
            </a:r>
            <a:r>
              <a:rPr lang="en-US" sz="1600" dirty="0">
                <a:latin typeface="Saira" panose="00000500000000000000" pitchFamily="2" charset="0"/>
              </a:rPr>
              <a:t> </a:t>
            </a:r>
            <a:r>
              <a:rPr lang="en-US" sz="1600" dirty="0" err="1">
                <a:latin typeface="Saira" panose="00000500000000000000" pitchFamily="2" charset="0"/>
              </a:rPr>
              <a:t>Solución</a:t>
            </a:r>
            <a:r>
              <a:rPr lang="en-US" sz="1600" dirty="0">
                <a:latin typeface="Saira" panose="00000500000000000000" pitchFamily="2" charset="0"/>
              </a:rPr>
              <a:t> de </a:t>
            </a:r>
            <a:r>
              <a:rPr lang="en-US" sz="1600" dirty="0" err="1">
                <a:latin typeface="Saira" panose="00000500000000000000" pitchFamily="2" charset="0"/>
              </a:rPr>
              <a:t>Acceso</a:t>
            </a:r>
            <a:endParaRPr lang="en-US" sz="1600" dirty="0">
              <a:latin typeface="Saira" panose="00000500000000000000" pitchFamily="2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 err="1">
                <a:latin typeface="Saira" panose="00000500000000000000" pitchFamily="2" charset="0"/>
              </a:rPr>
              <a:t>Soluciones</a:t>
            </a:r>
            <a:r>
              <a:rPr lang="en-US" sz="1600" dirty="0">
                <a:latin typeface="Saira" panose="00000500000000000000" pitchFamily="2" charset="0"/>
              </a:rPr>
              <a:t> de </a:t>
            </a:r>
            <a:r>
              <a:rPr lang="en-US" sz="1600" dirty="0" err="1">
                <a:latin typeface="Saira" panose="00000500000000000000" pitchFamily="2" charset="0"/>
              </a:rPr>
              <a:t>Microondas</a:t>
            </a:r>
            <a:endParaRPr lang="en-US" sz="1600" dirty="0">
              <a:latin typeface="Saira" panose="000005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>
                <a:latin typeface="Saira" panose="00000500000000000000" pitchFamily="2" charset="0"/>
              </a:rPr>
              <a:t>HUAWEI Cloud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>
                <a:latin typeface="Saira" panose="00000500000000000000" pitchFamily="2" charset="0"/>
              </a:rPr>
              <a:t>Elastic Cloud Server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>
                <a:latin typeface="Saira" panose="00000500000000000000" pitchFamily="2" charset="0"/>
              </a:rPr>
              <a:t>Cloud Connect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>
                <a:latin typeface="Saira" panose="00000500000000000000" pitchFamily="2" charset="0"/>
              </a:rPr>
              <a:t>Content Delivery Network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>
                <a:latin typeface="Saira" panose="00000500000000000000" pitchFamily="2" charset="0"/>
              </a:rPr>
              <a:t>Object Storage Server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>
                <a:latin typeface="Saira" panose="00000500000000000000" pitchFamily="2" charset="0"/>
              </a:rPr>
              <a:t>Virtual Private Cloud</a:t>
            </a:r>
          </a:p>
        </p:txBody>
      </p:sp>
    </p:spTree>
    <p:extLst>
      <p:ext uri="{BB962C8B-B14F-4D97-AF65-F5344CB8AC3E}">
        <p14:creationId xmlns:p14="http://schemas.microsoft.com/office/powerpoint/2010/main" val="27273731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565674-7390-4F1B-F9D1-038938E87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7274" y="365125"/>
            <a:ext cx="9006526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HUAWEI REDES EMPRESARIALES – SWITCHING </a:t>
            </a:r>
            <a:r>
              <a:rPr lang="en-US" sz="1800" i="1" dirty="0"/>
              <a:t>(</a:t>
            </a:r>
            <a:r>
              <a:rPr lang="en-US" sz="1800" i="1" dirty="0">
                <a:hlinkClick r:id="rId2"/>
              </a:rPr>
              <a:t>https://e.huawei.com/en/products/enterprise-networking/switches</a:t>
            </a:r>
            <a:r>
              <a:rPr lang="en-US" sz="1800" i="1" dirty="0"/>
              <a:t>) </a:t>
            </a:r>
            <a:endParaRPr lang="en-US" i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FA3B94D-43DE-3596-8216-9E93907080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00754"/>
            <a:ext cx="10515600" cy="4351338"/>
          </a:xfrm>
        </p:spPr>
        <p:txBody>
          <a:bodyPr>
            <a:normAutofit/>
          </a:bodyPr>
          <a:lstStyle/>
          <a:p>
            <a:r>
              <a:rPr lang="es-419" sz="1800" dirty="0">
                <a:latin typeface="Saira" panose="00000500000000000000" pitchFamily="2" charset="0"/>
              </a:rPr>
              <a:t>Por qué Elegir los Switches de HUAWEI? :</a:t>
            </a:r>
          </a:p>
          <a:p>
            <a:pPr lvl="1"/>
            <a:r>
              <a:rPr lang="es-419" sz="1400" dirty="0">
                <a:latin typeface="Saira" panose="00000500000000000000" pitchFamily="2" charset="0"/>
              </a:rPr>
              <a:t>Soluciones para cada Escenario: La cartera integral de productos y soluciones de Huawei le permite lograr una transformación digital fluida y un rápido crecimiento de la virtualización, Big Data y servicios en la nube.</a:t>
            </a:r>
          </a:p>
          <a:p>
            <a:pPr lvl="1"/>
            <a:r>
              <a:rPr lang="es-419" sz="1400" dirty="0">
                <a:latin typeface="Saira" panose="00000500000000000000" pitchFamily="2" charset="0"/>
              </a:rPr>
              <a:t>Adaptación para cada industria: Los switches de Huawei ya ayudan a los clientes a lograr el éxito en industrias como finanzas, Internet, comercio minorista, educación, fabricación y servicios públicos. Y con soluciones calificadas como </a:t>
            </a:r>
            <a:r>
              <a:rPr lang="es-419" sz="1400" dirty="0" err="1">
                <a:latin typeface="Saira" panose="00000500000000000000" pitchFamily="2" charset="0"/>
              </a:rPr>
              <a:t>Challenger</a:t>
            </a:r>
            <a:r>
              <a:rPr lang="es-419" sz="1400" dirty="0">
                <a:latin typeface="Saira" panose="00000500000000000000" pitchFamily="2" charset="0"/>
              </a:rPr>
              <a:t> y </a:t>
            </a:r>
            <a:r>
              <a:rPr lang="es-419" sz="1400" dirty="0" err="1">
                <a:latin typeface="Saira" panose="00000500000000000000" pitchFamily="2" charset="0"/>
              </a:rPr>
              <a:t>Visionary</a:t>
            </a:r>
            <a:r>
              <a:rPr lang="es-419" sz="1400" dirty="0">
                <a:latin typeface="Saira" panose="00000500000000000000" pitchFamily="2" charset="0"/>
              </a:rPr>
              <a:t> por Gartner, Huawei lo llevará al siguiente nivel.</a:t>
            </a:r>
          </a:p>
          <a:p>
            <a:pPr lvl="1"/>
            <a:r>
              <a:rPr lang="es-419" sz="1400" dirty="0">
                <a:latin typeface="Saira" panose="00000500000000000000" pitchFamily="2" charset="0"/>
              </a:rPr>
              <a:t>Servicios Globales disponibles localmente: Huawei trabaja con miles de socios en todo el mundo para ofrecer productos y soluciones innovadores que están localizados para cumplir con sus requisitos exactos.</a:t>
            </a:r>
          </a:p>
          <a:p>
            <a:pPr marL="228600" lvl="1">
              <a:spcBef>
                <a:spcPts val="1000"/>
              </a:spcBef>
            </a:pPr>
            <a:r>
              <a:rPr lang="es-419" sz="1800" dirty="0">
                <a:latin typeface="Saira" panose="00000500000000000000" pitchFamily="2" charset="0"/>
              </a:rPr>
              <a:t>Características generales</a:t>
            </a:r>
          </a:p>
          <a:p>
            <a:pPr lvl="1"/>
            <a:r>
              <a:rPr lang="es-419" sz="1400" dirty="0" err="1">
                <a:latin typeface="Saira" panose="00000500000000000000" pitchFamily="2" charset="0"/>
              </a:rPr>
              <a:t>Throughput</a:t>
            </a:r>
            <a:r>
              <a:rPr lang="es-419" sz="1400" dirty="0">
                <a:latin typeface="Saira" panose="00000500000000000000" pitchFamily="2" charset="0"/>
              </a:rPr>
              <a:t> de gran escala: Utilizan un conjunto de chips de alto rendimiento para ofrecer un ancho de banda de una sola ranura líder en la industria y una densidad de puertos de 100 GE. Descubra la conmutación sin bloqueo y la pérdida de paquetes cero con la tecnología avanzada de conmutación de celdas.</a:t>
            </a:r>
          </a:p>
          <a:p>
            <a:pPr lvl="1"/>
            <a:r>
              <a:rPr lang="es-419" sz="1400" dirty="0">
                <a:latin typeface="Saira" panose="00000500000000000000" pitchFamily="2" charset="0"/>
              </a:rPr>
              <a:t>Convergencia </a:t>
            </a:r>
            <a:r>
              <a:rPr lang="es-419" sz="1400" dirty="0" err="1">
                <a:latin typeface="Saira" panose="00000500000000000000" pitchFamily="2" charset="0"/>
              </a:rPr>
              <a:t>Wired</a:t>
            </a:r>
            <a:r>
              <a:rPr lang="es-419" sz="1400" dirty="0">
                <a:latin typeface="Saira" panose="00000500000000000000" pitchFamily="2" charset="0"/>
              </a:rPr>
              <a:t> &amp; Wireless: Para simplificar las operaciones, converja sus redes alámbricas e inalámbricas. La unificación de políticas y administración de usuarios inalámbricos y por cable ayuda a lograr el aseguramiento de la calidad basado en el usuario y la aplicación.</a:t>
            </a:r>
          </a:p>
          <a:p>
            <a:pPr lvl="1"/>
            <a:r>
              <a:rPr lang="en-US" sz="1400" dirty="0">
                <a:latin typeface="Saira" panose="00000500000000000000" pitchFamily="2" charset="0"/>
              </a:rPr>
              <a:t>Apertura </a:t>
            </a:r>
            <a:r>
              <a:rPr lang="es-419" sz="1400" dirty="0">
                <a:latin typeface="Saira" panose="00000500000000000000" pitchFamily="2" charset="0"/>
              </a:rPr>
              <a:t>Full-</a:t>
            </a:r>
            <a:r>
              <a:rPr lang="es-419" sz="1400" dirty="0" err="1">
                <a:latin typeface="Saira" panose="00000500000000000000" pitchFamily="2" charset="0"/>
              </a:rPr>
              <a:t>Stack</a:t>
            </a:r>
            <a:r>
              <a:rPr lang="es-419" sz="1400" dirty="0">
                <a:latin typeface="Saira" panose="00000500000000000000" pitchFamily="2" charset="0"/>
              </a:rPr>
              <a:t>:  El conjunto de chips Solar totalmente programable permite actualizaciones de servicio sin necesidad de reemplazar el hardware.</a:t>
            </a:r>
            <a:endParaRPr lang="en-US" sz="1400" dirty="0">
              <a:latin typeface="Saira" panose="00000500000000000000" pitchFamily="2" charset="0"/>
            </a:endParaRPr>
          </a:p>
        </p:txBody>
      </p:sp>
      <p:pic>
        <p:nvPicPr>
          <p:cNvPr id="4" name="Picture 2" descr="Huawei Logo Png Online, SAVE 44% - srsconsultinginc.com">
            <a:extLst>
              <a:ext uri="{FF2B5EF4-FFF2-40B4-BE49-F238E27FC236}">
                <a16:creationId xmlns:a16="http://schemas.microsoft.com/office/drawing/2014/main" id="{5FB917C1-6477-14D5-B995-B6BE5320B8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20">
            <a:extLst>
              <a:ext uri="{FF2B5EF4-FFF2-40B4-BE49-F238E27FC236}">
                <a16:creationId xmlns:a16="http://schemas.microsoft.com/office/drawing/2014/main" id="{8D0784BA-0129-895F-C155-31CCE3CFB1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solidFill>
            <a:srgbClr val="F5F5F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0751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565674-7390-4F1B-F9D1-038938E87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7274" y="365125"/>
            <a:ext cx="9006526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HUAWEI REDES EMPRESARIALES – SWITCHING </a:t>
            </a:r>
            <a:r>
              <a:rPr lang="en-US" sz="2000" i="1" dirty="0"/>
              <a:t>(</a:t>
            </a:r>
            <a:r>
              <a:rPr lang="en-US" sz="2000" i="1" dirty="0">
                <a:hlinkClick r:id="rId2"/>
              </a:rPr>
              <a:t>https://e.huawei.com/en/products/enterprise-networking/switches</a:t>
            </a:r>
            <a:r>
              <a:rPr lang="en-US" sz="2000" i="1" dirty="0"/>
              <a:t>) </a:t>
            </a:r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FA3B94D-43DE-3596-8216-9E93907080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11107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en-US" sz="1600" dirty="0">
                <a:latin typeface="Saira" panose="00000500000000000000" pitchFamily="2" charset="0"/>
              </a:rPr>
              <a:t>Switches de Data Center</a:t>
            </a:r>
          </a:p>
          <a:p>
            <a:pPr marL="268288" indent="0">
              <a:buNone/>
            </a:pPr>
            <a:r>
              <a:rPr lang="es-419" sz="1400" dirty="0">
                <a:latin typeface="Saira" panose="00000500000000000000" pitchFamily="2" charset="0"/>
              </a:rPr>
              <a:t>Switches centrales de alto rendimiento diseñados para redes de centros de datos y redes de campus de alta gama, que brindan servicios de conmutación L2 y L3 estables, confiables, seguros y de alto rendimiento.</a:t>
            </a:r>
          </a:p>
          <a:p>
            <a:r>
              <a:rPr lang="es-419" sz="1600" dirty="0">
                <a:latin typeface="Saira" panose="00000500000000000000" pitchFamily="2" charset="0"/>
              </a:rPr>
              <a:t>Switches Campus</a:t>
            </a:r>
          </a:p>
          <a:p>
            <a:pPr marL="268288" indent="0">
              <a:buNone/>
            </a:pPr>
            <a:r>
              <a:rPr lang="es-419" sz="1400" dirty="0">
                <a:latin typeface="Saira" panose="00000500000000000000" pitchFamily="2" charset="0"/>
              </a:rPr>
              <a:t>Los switches de campus de Huawei son ideales para construir redes de campus preparadas para el futuro con administración simplificada, alta confiabilidad e inteligencia de servicio, en industrias como empresas, gobiernos, educación, finanzas y fabricación.</a:t>
            </a:r>
          </a:p>
          <a:p>
            <a:r>
              <a:rPr lang="es-419" sz="1600" dirty="0">
                <a:latin typeface="Saira" panose="00000500000000000000" pitchFamily="2" charset="0"/>
              </a:rPr>
              <a:t>Switches Core/</a:t>
            </a:r>
            <a:r>
              <a:rPr lang="es-419" sz="1600" dirty="0" err="1">
                <a:latin typeface="Saira" panose="00000500000000000000" pitchFamily="2" charset="0"/>
              </a:rPr>
              <a:t>Aggregation</a:t>
            </a:r>
            <a:r>
              <a:rPr lang="es-419" sz="1600" dirty="0">
                <a:latin typeface="Saira" panose="00000500000000000000" pitchFamily="2" charset="0"/>
              </a:rPr>
              <a:t>: </a:t>
            </a:r>
          </a:p>
          <a:p>
            <a:pPr marL="268288" indent="0">
              <a:lnSpc>
                <a:spcPct val="100000"/>
              </a:lnSpc>
              <a:buNone/>
            </a:pPr>
            <a:r>
              <a:rPr lang="es-419" sz="1400" dirty="0">
                <a:latin typeface="Saira" panose="00000500000000000000" pitchFamily="2" charset="0"/>
              </a:rPr>
              <a:t>Permiten la convergencia por cable e inalámbrica, la apertura de la pila completa y las actualizaciones sin problemas en la capa central de las redes de campus de alta gama. Como conmutadores centrales insignia en la cartera </a:t>
            </a:r>
            <a:r>
              <a:rPr lang="es-419" sz="1400" dirty="0" err="1">
                <a:latin typeface="Saira" panose="00000500000000000000" pitchFamily="2" charset="0"/>
              </a:rPr>
              <a:t>CloudCampus</a:t>
            </a:r>
            <a:r>
              <a:rPr lang="es-419" sz="1400" dirty="0">
                <a:latin typeface="Saira" panose="00000500000000000000" pitchFamily="2" charset="0"/>
              </a:rPr>
              <a:t> de Huawei, esta serie le permite crear redes de campus simplificadas e inteligentes centradas en la experiencia de servicio.</a:t>
            </a:r>
          </a:p>
          <a:p>
            <a:r>
              <a:rPr lang="es-419" sz="1600" dirty="0">
                <a:latin typeface="Saira" panose="00000500000000000000" pitchFamily="2" charset="0"/>
              </a:rPr>
              <a:t>LAN Access switch</a:t>
            </a:r>
          </a:p>
          <a:p>
            <a:pPr lvl="1"/>
            <a:r>
              <a:rPr lang="es-419" sz="1400" dirty="0">
                <a:latin typeface="Saira" panose="00000500000000000000" pitchFamily="2" charset="0"/>
              </a:rPr>
              <a:t>Long-</a:t>
            </a:r>
            <a:r>
              <a:rPr lang="es-419" sz="1400" dirty="0" err="1">
                <a:latin typeface="Saira" panose="00000500000000000000" pitchFamily="2" charset="0"/>
              </a:rPr>
              <a:t>Distance</a:t>
            </a:r>
            <a:r>
              <a:rPr lang="es-419" sz="1400" dirty="0">
                <a:latin typeface="Saira" panose="00000500000000000000" pitchFamily="2" charset="0"/>
              </a:rPr>
              <a:t> Access: Exclusiva tecnología óptico-eléctrica </a:t>
            </a:r>
            <a:r>
              <a:rPr lang="es-419" sz="1400" dirty="0" err="1">
                <a:latin typeface="Saira" panose="00000500000000000000" pitchFamily="2" charset="0"/>
              </a:rPr>
              <a:t>Power</a:t>
            </a:r>
            <a:r>
              <a:rPr lang="es-419" sz="1400" dirty="0">
                <a:latin typeface="Saira" panose="00000500000000000000" pitchFamily="2" charset="0"/>
              </a:rPr>
              <a:t> </a:t>
            </a:r>
            <a:r>
              <a:rPr lang="es-419" sz="1400" dirty="0" err="1">
                <a:latin typeface="Saira" panose="00000500000000000000" pitchFamily="2" charset="0"/>
              </a:rPr>
              <a:t>over</a:t>
            </a:r>
            <a:r>
              <a:rPr lang="es-419" sz="1400" dirty="0">
                <a:latin typeface="Saira" panose="00000500000000000000" pitchFamily="2" charset="0"/>
              </a:rPr>
              <a:t> Ethernet (PoE), fuente de alimentación PoE++ de ultra larga distancia de 300 m, tres veces el estándar de la industria.</a:t>
            </a:r>
          </a:p>
          <a:p>
            <a:pPr lvl="1"/>
            <a:r>
              <a:rPr lang="es-419" sz="1400" dirty="0" err="1">
                <a:latin typeface="Saira" panose="00000500000000000000" pitchFamily="2" charset="0"/>
              </a:rPr>
              <a:t>Built</a:t>
            </a:r>
            <a:r>
              <a:rPr lang="es-419" sz="1400" dirty="0">
                <a:latin typeface="Saira" panose="00000500000000000000" pitchFamily="2" charset="0"/>
              </a:rPr>
              <a:t>-In Native AC: Gestión de hasta 1024 puntos de acceso inalámbricos y gestión convergente de políticas inalámbricas y por cable.</a:t>
            </a:r>
          </a:p>
          <a:p>
            <a:pPr lvl="1"/>
            <a:r>
              <a:rPr lang="es-419" sz="1400" dirty="0">
                <a:latin typeface="Saira" panose="00000500000000000000" pitchFamily="2" charset="0"/>
              </a:rPr>
              <a:t>512 MB Ultra-</a:t>
            </a:r>
            <a:r>
              <a:rPr lang="es-419" sz="1400" dirty="0" err="1">
                <a:latin typeface="Saira" panose="00000500000000000000" pitchFamily="2" charset="0"/>
              </a:rPr>
              <a:t>Large</a:t>
            </a:r>
            <a:r>
              <a:rPr lang="es-419" sz="1400" dirty="0">
                <a:latin typeface="Saira" panose="00000500000000000000" pitchFamily="2" charset="0"/>
              </a:rPr>
              <a:t> Cache: Seis veces las especificaciones de la industria, cumpliendo los requisitos para transportar servicios de alta ráfaga sin pérdida de paquetes.</a:t>
            </a:r>
          </a:p>
        </p:txBody>
      </p:sp>
      <p:pic>
        <p:nvPicPr>
          <p:cNvPr id="4" name="Picture 2" descr="Huawei Logo Png Online, SAVE 44% - srsconsultinginc.com">
            <a:extLst>
              <a:ext uri="{FF2B5EF4-FFF2-40B4-BE49-F238E27FC236}">
                <a16:creationId xmlns:a16="http://schemas.microsoft.com/office/drawing/2014/main" id="{5FB917C1-6477-14D5-B995-B6BE5320B8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35984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565674-7390-4F1B-F9D1-038938E87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7274" y="365125"/>
            <a:ext cx="9006526" cy="1325563"/>
          </a:xfrm>
        </p:spPr>
        <p:txBody>
          <a:bodyPr>
            <a:normAutofit/>
          </a:bodyPr>
          <a:lstStyle/>
          <a:p>
            <a:r>
              <a:rPr lang="en-US" dirty="0"/>
              <a:t>HUAWEI REDES EMPRESARIALES – ROUTING </a:t>
            </a:r>
            <a:r>
              <a:rPr lang="en-US" sz="1800" i="1" dirty="0"/>
              <a:t>(</a:t>
            </a:r>
            <a:r>
              <a:rPr lang="en-US" sz="1800" i="1" dirty="0">
                <a:hlinkClick r:id="rId2"/>
              </a:rPr>
              <a:t>https://e.huawei.com/en/products/enterprise-networking/routers</a:t>
            </a:r>
            <a:r>
              <a:rPr lang="en-US" sz="1800" i="1" dirty="0"/>
              <a:t> )</a:t>
            </a:r>
            <a:endParaRPr lang="en-US" i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FA3B94D-43DE-3596-8216-9E93907080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00754"/>
            <a:ext cx="10515600" cy="4351338"/>
          </a:xfrm>
        </p:spPr>
        <p:txBody>
          <a:bodyPr>
            <a:normAutofit/>
          </a:bodyPr>
          <a:lstStyle/>
          <a:p>
            <a:r>
              <a:rPr lang="es-419" sz="1800" dirty="0">
                <a:latin typeface="Saira" panose="00000500000000000000" pitchFamily="2" charset="0"/>
              </a:rPr>
              <a:t>Routers Empresariales</a:t>
            </a:r>
          </a:p>
          <a:p>
            <a:pPr lvl="1"/>
            <a:r>
              <a:rPr lang="es-419" sz="1400" dirty="0">
                <a:latin typeface="Saira" panose="00000500000000000000" pitchFamily="2" charset="0"/>
              </a:rPr>
              <a:t>Alta capacidad, confiable, eficiente en energía y fácil de mantener/acelerar la transformación digital de la empresa.</a:t>
            </a:r>
          </a:p>
          <a:p>
            <a:pPr marL="228600" lvl="1">
              <a:spcBef>
                <a:spcPts val="1000"/>
              </a:spcBef>
            </a:pPr>
            <a:r>
              <a:rPr lang="es-419" sz="1800" dirty="0">
                <a:latin typeface="Saira" panose="00000500000000000000" pitchFamily="2" charset="0"/>
              </a:rPr>
              <a:t>Por que Elegir los Routers de HUAWEI</a:t>
            </a:r>
          </a:p>
          <a:p>
            <a:pPr lvl="1"/>
            <a:r>
              <a:rPr lang="es-419" sz="1400" dirty="0">
                <a:latin typeface="Saira" panose="00000500000000000000" pitchFamily="2" charset="0"/>
              </a:rPr>
              <a:t>Líder del mercado: Con el puesto número 1 en China y el número 2 a nivel mundial, los enrutadores de Huawei son la opción preferida para el 70 % de los operadores y las cuentas nominales (NA) de redes empresariales.</a:t>
            </a:r>
          </a:p>
          <a:p>
            <a:pPr lvl="1"/>
            <a:r>
              <a:rPr lang="es-419" sz="1400" dirty="0">
                <a:latin typeface="Saira" panose="00000500000000000000" pitchFamily="2" charset="0"/>
              </a:rPr>
              <a:t>Fuertes Capacidades de desarrollo:  Huawei es líder y un importante contribuyente en el campo de los estándares IP. El software </a:t>
            </a:r>
            <a:r>
              <a:rPr lang="es-419" sz="1400" dirty="0" err="1">
                <a:latin typeface="Saira" panose="00000500000000000000" pitchFamily="2" charset="0"/>
              </a:rPr>
              <a:t>Versatile</a:t>
            </a:r>
            <a:r>
              <a:rPr lang="es-419" sz="1400" dirty="0">
                <a:latin typeface="Saira" panose="00000500000000000000" pitchFamily="2" charset="0"/>
              </a:rPr>
              <a:t> </a:t>
            </a:r>
            <a:r>
              <a:rPr lang="es-419" sz="1400" dirty="0" err="1">
                <a:latin typeface="Saira" panose="00000500000000000000" pitchFamily="2" charset="0"/>
              </a:rPr>
              <a:t>Routing</a:t>
            </a:r>
            <a:r>
              <a:rPr lang="es-419" sz="1400" dirty="0">
                <a:latin typeface="Saira" panose="00000500000000000000" pitchFamily="2" charset="0"/>
              </a:rPr>
              <a:t> </a:t>
            </a:r>
            <a:r>
              <a:rPr lang="es-419" sz="1400" dirty="0" err="1">
                <a:latin typeface="Saira" panose="00000500000000000000" pitchFamily="2" charset="0"/>
              </a:rPr>
              <a:t>Platform</a:t>
            </a:r>
            <a:r>
              <a:rPr lang="es-419" sz="1400" dirty="0">
                <a:latin typeface="Saira" panose="00000500000000000000" pitchFamily="2" charset="0"/>
              </a:rPr>
              <a:t> (VRP) de Huawei es la culminación de 17 años de innovación.</a:t>
            </a:r>
          </a:p>
          <a:p>
            <a:pPr lvl="1"/>
            <a:r>
              <a:rPr lang="es-419" sz="1400" dirty="0">
                <a:latin typeface="Saira" panose="00000500000000000000" pitchFamily="2" charset="0"/>
              </a:rPr>
              <a:t>Tecnología Premiada y certificada: Además de ganar múltiples premios internacionales, incluido el premio SDN-VDC </a:t>
            </a:r>
            <a:r>
              <a:rPr lang="es-419" sz="1400" dirty="0" err="1">
                <a:latin typeface="Saira" panose="00000500000000000000" pitchFamily="2" charset="0"/>
              </a:rPr>
              <a:t>InfoVision</a:t>
            </a:r>
            <a:r>
              <a:rPr lang="es-419" sz="1400" dirty="0">
                <a:latin typeface="Saira" panose="00000500000000000000" pitchFamily="2" charset="0"/>
              </a:rPr>
              <a:t> y un Gran Premio de </a:t>
            </a:r>
            <a:r>
              <a:rPr lang="es-419" sz="1400" dirty="0" err="1">
                <a:latin typeface="Saira" panose="00000500000000000000" pitchFamily="2" charset="0"/>
              </a:rPr>
              <a:t>Interop</a:t>
            </a:r>
            <a:r>
              <a:rPr lang="es-419" sz="1400" dirty="0">
                <a:latin typeface="Saira" panose="00000500000000000000" pitchFamily="2" charset="0"/>
              </a:rPr>
              <a:t> de Japón, los </a:t>
            </a:r>
            <a:r>
              <a:rPr lang="es-419" sz="1400" dirty="0" err="1">
                <a:latin typeface="Saira" panose="00000500000000000000" pitchFamily="2" charset="0"/>
              </a:rPr>
              <a:t>routers</a:t>
            </a:r>
            <a:r>
              <a:rPr lang="es-419" sz="1400" dirty="0">
                <a:latin typeface="Saira" panose="00000500000000000000" pitchFamily="2" charset="0"/>
              </a:rPr>
              <a:t> de Huawei también han sido certificados por varios organismos externos respetados en todo el mundo.</a:t>
            </a:r>
          </a:p>
          <a:p>
            <a:r>
              <a:rPr lang="es-419" sz="1800" dirty="0">
                <a:latin typeface="Saira" panose="00000500000000000000" pitchFamily="2" charset="0"/>
              </a:rPr>
              <a:t>Solución IP impulsada por la intención</a:t>
            </a:r>
          </a:p>
          <a:p>
            <a:pPr lvl="1"/>
            <a:r>
              <a:rPr lang="es-419" sz="1400" dirty="0">
                <a:latin typeface="Saira" panose="00000500000000000000" pitchFamily="2" charset="0"/>
              </a:rPr>
              <a:t>Basándose en casi 20 años de experiencia en I+D y la amplia aplicación de sus productos en el mercado global, Huawei ha desarrollado soluciones de red IP líderes en la industria y una amplia gama de enrutadores.</a:t>
            </a:r>
          </a:p>
          <a:p>
            <a:pPr lvl="1"/>
            <a:r>
              <a:rPr lang="es-419" sz="1400" dirty="0">
                <a:latin typeface="Saira" panose="00000500000000000000" pitchFamily="2" charset="0"/>
              </a:rPr>
              <a:t>SD-WAN de Huawei: Diseñe una  SD-WAN de alto rendimiento que ofrezca una experiencia óptima, redes flexibles y operaciones y mantenimiento simplificados. La solución </a:t>
            </a:r>
            <a:r>
              <a:rPr lang="es-419" sz="1400" dirty="0" err="1">
                <a:latin typeface="Saira" panose="00000500000000000000" pitchFamily="2" charset="0"/>
              </a:rPr>
              <a:t>CloudWAN</a:t>
            </a:r>
            <a:r>
              <a:rPr lang="es-419" sz="1400" dirty="0">
                <a:latin typeface="Saira" panose="00000500000000000000" pitchFamily="2" charset="0"/>
              </a:rPr>
              <a:t> de Huawei supera a su predecesora para ofrecer un rendimiento superior al promedio de la industria. Interconecte sus sucursales con </a:t>
            </a:r>
            <a:r>
              <a:rPr lang="es-419" sz="1400" dirty="0" err="1">
                <a:latin typeface="Saira" panose="00000500000000000000" pitchFamily="2" charset="0"/>
              </a:rPr>
              <a:t>CloudWAN</a:t>
            </a:r>
            <a:r>
              <a:rPr lang="es-419" sz="1400" dirty="0">
                <a:latin typeface="Saira" panose="00000500000000000000" pitchFamily="2" charset="0"/>
              </a:rPr>
              <a:t> para lograr una experiencia óptima, redes flexibles y operaciones y mantenimiento simplificados.</a:t>
            </a:r>
          </a:p>
        </p:txBody>
      </p:sp>
      <p:pic>
        <p:nvPicPr>
          <p:cNvPr id="4" name="Picture 2" descr="Huawei Logo Png Online, SAVE 44% - srsconsultinginc.com">
            <a:extLst>
              <a:ext uri="{FF2B5EF4-FFF2-40B4-BE49-F238E27FC236}">
                <a16:creationId xmlns:a16="http://schemas.microsoft.com/office/drawing/2014/main" id="{5FB917C1-6477-14D5-B995-B6BE5320B8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20">
            <a:extLst>
              <a:ext uri="{FF2B5EF4-FFF2-40B4-BE49-F238E27FC236}">
                <a16:creationId xmlns:a16="http://schemas.microsoft.com/office/drawing/2014/main" id="{8D0784BA-0129-895F-C155-31CCE3CFB1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solidFill>
            <a:srgbClr val="F5F5F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6729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565674-7390-4F1B-F9D1-038938E87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7274" y="365125"/>
            <a:ext cx="9006526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HUAWEI REDES EMPRESARIALES – SEGURIDAD </a:t>
            </a:r>
            <a:r>
              <a:rPr lang="en-US" sz="1800" dirty="0"/>
              <a:t>(</a:t>
            </a:r>
            <a:r>
              <a:rPr lang="en-US" sz="1800" dirty="0">
                <a:hlinkClick r:id="rId2"/>
              </a:rPr>
              <a:t>https://e.huawei.com/en/products/enterprise-networking/security</a:t>
            </a:r>
            <a:r>
              <a:rPr lang="en-US" sz="1800" dirty="0"/>
              <a:t> )</a:t>
            </a:r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FA3B94D-43DE-3596-8216-9E93907080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00754"/>
            <a:ext cx="10515600" cy="4351338"/>
          </a:xfrm>
        </p:spPr>
        <p:txBody>
          <a:bodyPr>
            <a:normAutofit/>
          </a:bodyPr>
          <a:lstStyle/>
          <a:p>
            <a:r>
              <a:rPr lang="es-419" sz="1800" dirty="0">
                <a:latin typeface="Saira" panose="00000500000000000000" pitchFamily="2" charset="0"/>
              </a:rPr>
              <a:t>Seguridad de Redes</a:t>
            </a:r>
          </a:p>
          <a:p>
            <a:pPr lvl="1"/>
            <a:r>
              <a:rPr lang="es-419" sz="1400" dirty="0">
                <a:latin typeface="Saira" panose="00000500000000000000" pitchFamily="2" charset="0"/>
              </a:rPr>
              <a:t>Presentación de respuesta a amenazas basada en IA (Inteligencia Artificial), defensa de seguridad de red definida por software, y optimización inteligente de políticas de seguridad, la seguridad de la red de Huawei ayuda a mitigar riesgos de seguridad de la red a medida que los clientes se vuelven digitales.</a:t>
            </a:r>
          </a:p>
          <a:p>
            <a:r>
              <a:rPr lang="es-419" sz="1800" dirty="0">
                <a:latin typeface="Saira" panose="00000500000000000000" pitchFamily="2" charset="0"/>
              </a:rPr>
              <a:t>Ventajas de la Seguridad de Redes HUAWEI</a:t>
            </a:r>
          </a:p>
          <a:p>
            <a:pPr lvl="1"/>
            <a:r>
              <a:rPr lang="es-419" sz="1400" dirty="0">
                <a:latin typeface="Saira" panose="00000500000000000000" pitchFamily="2" charset="0"/>
              </a:rPr>
              <a:t>Detección proactiva basada en IA: Hace que las redes sean mucho menos susceptibles a los ataques, cambiando la protección de defensa pasiva a defensa activa con una tasa de detección de amenazas superior al 95 %.</a:t>
            </a:r>
          </a:p>
          <a:p>
            <a:pPr lvl="1"/>
            <a:r>
              <a:rPr lang="es-419" sz="1400" dirty="0">
                <a:latin typeface="Saira" panose="00000500000000000000" pitchFamily="2" charset="0"/>
              </a:rPr>
              <a:t>Seguridad integrada en la red: Elimina por completo los riesgos de seguridad de la red, pasando de la protección de nodos a la protección de redes para garantizar pérdidas mínimas.</a:t>
            </a:r>
          </a:p>
          <a:p>
            <a:pPr lvl="1"/>
            <a:r>
              <a:rPr lang="es-419" sz="1400" dirty="0">
                <a:latin typeface="Saira" panose="00000500000000000000" pitchFamily="2" charset="0"/>
              </a:rPr>
              <a:t>O&amp;M automático impulsado por el negocio: Genera e implementa automáticamente políticas de seguridad impulsadas por el negocio, lo que ayuda a las empresas y los operadores a ir más allá de la O&amp;M manual, a la O&amp;M inteligente.</a:t>
            </a:r>
          </a:p>
          <a:p>
            <a:r>
              <a:rPr lang="es-419" sz="1800" dirty="0">
                <a:latin typeface="Saira" panose="00000500000000000000" pitchFamily="2" charset="0"/>
              </a:rPr>
              <a:t>Solución de seguridad de la red del campus</a:t>
            </a:r>
          </a:p>
          <a:p>
            <a:pPr lvl="1"/>
            <a:r>
              <a:rPr lang="es-419" sz="1400" dirty="0">
                <a:latin typeface="Saira" panose="00000500000000000000" pitchFamily="2" charset="0"/>
              </a:rPr>
              <a:t>Esta solución crea un sistema integral de defensa de seguridad para redes de campus y brinda protección de seguridad multidimensional y estable. El potente sistema de base de datos de base de conocimientos/reputación y la definición inteligente de políticas proporcionan una defensa precisa. La colaboración en toda la red se logra a través de la prevención de amenazas desconocidas basada en Big Data y el conocimiento de la postura de seguridad. Con un análisis continuo del tráfico de red global en vivo para responder rápidamente a los ataques de día cero, la seguridad está constantemente garantizada.</a:t>
            </a:r>
          </a:p>
          <a:p>
            <a:pPr lvl="1"/>
            <a:endParaRPr lang="es-419" sz="1400" dirty="0">
              <a:latin typeface="Saira" panose="00000500000000000000" pitchFamily="2" charset="0"/>
            </a:endParaRPr>
          </a:p>
        </p:txBody>
      </p:sp>
      <p:pic>
        <p:nvPicPr>
          <p:cNvPr id="4" name="Picture 2" descr="Huawei Logo Png Online, SAVE 44% - srsconsultinginc.com">
            <a:extLst>
              <a:ext uri="{FF2B5EF4-FFF2-40B4-BE49-F238E27FC236}">
                <a16:creationId xmlns:a16="http://schemas.microsoft.com/office/drawing/2014/main" id="{5FB917C1-6477-14D5-B995-B6BE5320B8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20">
            <a:extLst>
              <a:ext uri="{FF2B5EF4-FFF2-40B4-BE49-F238E27FC236}">
                <a16:creationId xmlns:a16="http://schemas.microsoft.com/office/drawing/2014/main" id="{8D0784BA-0129-895F-C155-31CCE3CFB1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solidFill>
            <a:srgbClr val="F5F5F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4866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565674-7390-4F1B-F9D1-038938E87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3125" y="408780"/>
            <a:ext cx="9006526" cy="1325563"/>
          </a:xfrm>
        </p:spPr>
        <p:txBody>
          <a:bodyPr>
            <a:normAutofit/>
          </a:bodyPr>
          <a:lstStyle/>
          <a:p>
            <a:r>
              <a:rPr lang="en-US" dirty="0"/>
              <a:t>HUAWEI REDES EMPRESARIALES OPTICAS </a:t>
            </a:r>
            <a:r>
              <a:rPr lang="en-US" sz="1600" i="1" dirty="0"/>
              <a:t>(</a:t>
            </a:r>
            <a:r>
              <a:rPr lang="en-US" sz="1600" i="1" dirty="0">
                <a:hlinkClick r:id="rId2"/>
              </a:rPr>
              <a:t>https://e.huawei.com/en/solutions/enterprise-transmission-access</a:t>
            </a:r>
            <a:r>
              <a:rPr lang="en-US" sz="1600" i="1" dirty="0"/>
              <a:t> )</a:t>
            </a:r>
            <a:endParaRPr lang="en-US" i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FA3B94D-43DE-3596-8216-9E93907080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00754"/>
            <a:ext cx="10515600" cy="4351338"/>
          </a:xfrm>
        </p:spPr>
        <p:txBody>
          <a:bodyPr>
            <a:normAutofit/>
          </a:bodyPr>
          <a:lstStyle/>
          <a:p>
            <a:r>
              <a:rPr lang="es-419" sz="1800" dirty="0" err="1">
                <a:latin typeface="Saira" panose="00000500000000000000" pitchFamily="2" charset="0"/>
              </a:rPr>
              <a:t>OptiX</a:t>
            </a:r>
            <a:r>
              <a:rPr lang="es-419" sz="1800" dirty="0">
                <a:latin typeface="Saira" panose="00000500000000000000" pitchFamily="2" charset="0"/>
              </a:rPr>
              <a:t> para todos, redes </a:t>
            </a:r>
            <a:r>
              <a:rPr lang="es-419" sz="1800" dirty="0" err="1">
                <a:latin typeface="Saira" panose="00000500000000000000" pitchFamily="2" charset="0"/>
              </a:rPr>
              <a:t>All-Optical</a:t>
            </a:r>
            <a:r>
              <a:rPr lang="es-419" sz="1800" dirty="0">
                <a:latin typeface="Saira" panose="00000500000000000000" pitchFamily="2" charset="0"/>
              </a:rPr>
              <a:t> para todos.</a:t>
            </a:r>
          </a:p>
          <a:p>
            <a:pPr lvl="1"/>
            <a:r>
              <a:rPr lang="es-419" sz="1400" dirty="0">
                <a:latin typeface="Saira" panose="00000500000000000000" pitchFamily="2" charset="0"/>
              </a:rPr>
              <a:t>Inteligente, Simplificado, Banda Ultra Ancha</a:t>
            </a:r>
            <a:r>
              <a:rPr lang="es-419" sz="1000" dirty="0">
                <a:latin typeface="Saira" panose="00000500000000000000" pitchFamily="2" charset="0"/>
              </a:rPr>
              <a:t>: </a:t>
            </a:r>
          </a:p>
          <a:p>
            <a:pPr marL="717550" lvl="1" indent="0">
              <a:buNone/>
            </a:pPr>
            <a:r>
              <a:rPr lang="es-419" sz="1400" dirty="0">
                <a:latin typeface="Saira" panose="00000500000000000000" pitchFamily="2" charset="0"/>
              </a:rPr>
              <a:t>La estrategia de red inteligente </a:t>
            </a:r>
            <a:r>
              <a:rPr lang="es-419" sz="1400" dirty="0" err="1">
                <a:latin typeface="Saira" panose="00000500000000000000" pitchFamily="2" charset="0"/>
              </a:rPr>
              <a:t>OptiX</a:t>
            </a:r>
            <a:r>
              <a:rPr lang="es-419" sz="1400" dirty="0">
                <a:latin typeface="Saira" panose="00000500000000000000" pitchFamily="2" charset="0"/>
              </a:rPr>
              <a:t> de Huawei tiene como objetivo construir redes totalmente ópticas inteligentes, simplificadas, de banda ultra ancha y ubicuas de próxima generación, brindando una experiencia de servicio mejorada para cada persona, hogar y organización. La estrategia se realiza a través de varias series de productos vitales, diseñadas para los escenarios Huawei </a:t>
            </a:r>
            <a:r>
              <a:rPr lang="es-419" sz="1400" dirty="0" err="1">
                <a:latin typeface="Saira" panose="00000500000000000000" pitchFamily="2" charset="0"/>
              </a:rPr>
              <a:t>Industry</a:t>
            </a:r>
            <a:r>
              <a:rPr lang="es-419" sz="1400" dirty="0">
                <a:latin typeface="Saira" panose="00000500000000000000" pitchFamily="2" charset="0"/>
              </a:rPr>
              <a:t> </a:t>
            </a:r>
            <a:r>
              <a:rPr lang="es-419" sz="1400" dirty="0" err="1">
                <a:latin typeface="Saira" panose="00000500000000000000" pitchFamily="2" charset="0"/>
              </a:rPr>
              <a:t>OptiX</a:t>
            </a:r>
            <a:r>
              <a:rPr lang="es-419" sz="1400" dirty="0">
                <a:latin typeface="Saira" panose="00000500000000000000" pitchFamily="2" charset="0"/>
              </a:rPr>
              <a:t>, Single </a:t>
            </a:r>
            <a:r>
              <a:rPr lang="es-419" sz="1400" dirty="0" err="1">
                <a:latin typeface="Saira" panose="00000500000000000000" pitchFamily="2" charset="0"/>
              </a:rPr>
              <a:t>OptiX</a:t>
            </a:r>
            <a:r>
              <a:rPr lang="es-419" sz="1400" dirty="0">
                <a:latin typeface="Saira" panose="00000500000000000000" pitchFamily="2" charset="0"/>
              </a:rPr>
              <a:t>, </a:t>
            </a:r>
            <a:r>
              <a:rPr lang="es-419" sz="1400" dirty="0" err="1">
                <a:latin typeface="Saira" panose="00000500000000000000" pitchFamily="2" charset="0"/>
              </a:rPr>
              <a:t>Sensing</a:t>
            </a:r>
            <a:r>
              <a:rPr lang="es-419" sz="1400" dirty="0">
                <a:latin typeface="Saira" panose="00000500000000000000" pitchFamily="2" charset="0"/>
              </a:rPr>
              <a:t> </a:t>
            </a:r>
            <a:r>
              <a:rPr lang="es-419" sz="1400" dirty="0" err="1">
                <a:latin typeface="Saira" panose="00000500000000000000" pitchFamily="2" charset="0"/>
              </a:rPr>
              <a:t>OptiX</a:t>
            </a:r>
            <a:r>
              <a:rPr lang="es-419" sz="1400" dirty="0">
                <a:latin typeface="Saira" panose="00000500000000000000" pitchFamily="2" charset="0"/>
              </a:rPr>
              <a:t>, DC </a:t>
            </a:r>
            <a:r>
              <a:rPr lang="es-419" sz="1400" dirty="0" err="1">
                <a:latin typeface="Saira" panose="00000500000000000000" pitchFamily="2" charset="0"/>
              </a:rPr>
              <a:t>OptiX</a:t>
            </a:r>
            <a:r>
              <a:rPr lang="es-419" sz="1400" dirty="0">
                <a:latin typeface="Saira" panose="00000500000000000000" pitchFamily="2" charset="0"/>
              </a:rPr>
              <a:t> y Campus </a:t>
            </a:r>
            <a:r>
              <a:rPr lang="es-419" sz="1400" dirty="0" err="1">
                <a:latin typeface="Saira" panose="00000500000000000000" pitchFamily="2" charset="0"/>
              </a:rPr>
              <a:t>OptiX</a:t>
            </a:r>
            <a:r>
              <a:rPr lang="es-419" sz="1400" dirty="0">
                <a:latin typeface="Saira" panose="00000500000000000000" pitchFamily="2" charset="0"/>
              </a:rPr>
              <a:t>.</a:t>
            </a:r>
          </a:p>
          <a:p>
            <a:pPr marL="717550" lvl="1" indent="0">
              <a:buNone/>
            </a:pPr>
            <a:endParaRPr lang="es-419" sz="1400" dirty="0">
              <a:latin typeface="Saira" panose="00000500000000000000" pitchFamily="2" charset="0"/>
            </a:endParaRPr>
          </a:p>
          <a:p>
            <a:pPr marL="717550" lvl="1" indent="0">
              <a:buNone/>
            </a:pPr>
            <a:r>
              <a:rPr lang="es-419" sz="1400" dirty="0">
                <a:latin typeface="Saira" panose="00000500000000000000" pitchFamily="2" charset="0"/>
              </a:rPr>
              <a:t>Extendiéndose de los hogares a las habitaciones, de las fábricas a las máquinas y de las oficinas a los escritorios, las conexiones de fibra óptica brindan conectividad óptica omnipresente para los proveedores de servicios de Internet (ISP) y los gobiernos, así como para los sectores de la energía, el transporte, las finanzas, la educación, la atención médica y la fabricación. Sectores</a:t>
            </a:r>
          </a:p>
          <a:p>
            <a:pPr marL="717550" lvl="1" indent="0">
              <a:buNone/>
            </a:pPr>
            <a:endParaRPr lang="es-419" sz="1400" dirty="0">
              <a:latin typeface="Saira" panose="00000500000000000000" pitchFamily="2" charset="0"/>
            </a:endParaRPr>
          </a:p>
          <a:p>
            <a:pPr lvl="1"/>
            <a:r>
              <a:rPr lang="es-419" sz="1400" dirty="0">
                <a:latin typeface="Saira" panose="00000500000000000000" pitchFamily="2" charset="0"/>
              </a:rPr>
              <a:t>Solución </a:t>
            </a:r>
            <a:r>
              <a:rPr lang="es-419" sz="1400" dirty="0" err="1">
                <a:latin typeface="Saira" panose="00000500000000000000" pitchFamily="2" charset="0"/>
              </a:rPr>
              <a:t>OptiX</a:t>
            </a:r>
            <a:r>
              <a:rPr lang="es-419" sz="1400" dirty="0">
                <a:latin typeface="Saira" panose="00000500000000000000" pitchFamily="2" charset="0"/>
              </a:rPr>
              <a:t> única de Huawei</a:t>
            </a:r>
          </a:p>
          <a:p>
            <a:pPr marL="717550" lvl="1" indent="0">
              <a:buNone/>
            </a:pPr>
            <a:r>
              <a:rPr lang="es-419" sz="1400" dirty="0">
                <a:latin typeface="Saira" panose="00000500000000000000" pitchFamily="2" charset="0"/>
              </a:rPr>
              <a:t>La transmisión </a:t>
            </a:r>
            <a:r>
              <a:rPr lang="es-419" sz="1400" dirty="0" err="1">
                <a:latin typeface="Saira" panose="00000500000000000000" pitchFamily="2" charset="0"/>
              </a:rPr>
              <a:t>All-Optical</a:t>
            </a:r>
            <a:r>
              <a:rPr lang="es-419" sz="1400" dirty="0">
                <a:latin typeface="Saira" panose="00000500000000000000" pitchFamily="2" charset="0"/>
              </a:rPr>
              <a:t> facilita la transformación digital de las redes de producción.</a:t>
            </a:r>
          </a:p>
          <a:p>
            <a:pPr marL="717550" lvl="1" indent="0">
              <a:buNone/>
            </a:pPr>
            <a:r>
              <a:rPr lang="es-419" sz="1400" dirty="0">
                <a:latin typeface="Saira" panose="00000500000000000000" pitchFamily="2" charset="0"/>
              </a:rPr>
              <a:t>Las redes de producción son fundamentales. A medida que avanza la transformación digital, los módulos y dispositivos de una red de producción deben comunicarse de forma segura entre sí para transferir datos, facilitar la recopilación y el procesamiento de datos, así como mejorar la productividad. Para lograr esto, las redes de producción deben proporcionar alta disponibilidad, ancho de banda y rendimiento para respaldar las actividades de producción.</a:t>
            </a:r>
          </a:p>
        </p:txBody>
      </p:sp>
      <p:pic>
        <p:nvPicPr>
          <p:cNvPr id="4" name="Picture 2" descr="Huawei Logo Png Online, SAVE 44% - srsconsultinginc.com">
            <a:extLst>
              <a:ext uri="{FF2B5EF4-FFF2-40B4-BE49-F238E27FC236}">
                <a16:creationId xmlns:a16="http://schemas.microsoft.com/office/drawing/2014/main" id="{5FB917C1-6477-14D5-B995-B6BE5320B8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20">
            <a:extLst>
              <a:ext uri="{FF2B5EF4-FFF2-40B4-BE49-F238E27FC236}">
                <a16:creationId xmlns:a16="http://schemas.microsoft.com/office/drawing/2014/main" id="{8D0784BA-0129-895F-C155-31CCE3CFB1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solidFill>
            <a:srgbClr val="F5F5F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0410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565674-7390-4F1B-F9D1-038938E87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7274" y="365125"/>
            <a:ext cx="9006526" cy="1325563"/>
          </a:xfrm>
        </p:spPr>
        <p:txBody>
          <a:bodyPr>
            <a:normAutofit/>
          </a:bodyPr>
          <a:lstStyle/>
          <a:p>
            <a:r>
              <a:rPr lang="en-US" dirty="0"/>
              <a:t>HUAWEI ALMACENAMIENTO DE DATOS </a:t>
            </a:r>
            <a:r>
              <a:rPr lang="en-US" sz="1800" i="1" dirty="0"/>
              <a:t>(</a:t>
            </a:r>
            <a:r>
              <a:rPr lang="en-US" sz="1800" i="1" dirty="0">
                <a:hlinkClick r:id="rId2"/>
              </a:rPr>
              <a:t>https://e.huawei.com/en/products/storage</a:t>
            </a:r>
            <a:r>
              <a:rPr lang="en-US" sz="1800" i="1" dirty="0"/>
              <a:t> )</a:t>
            </a:r>
            <a:endParaRPr lang="en-US" i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FA3B94D-43DE-3596-8216-9E93907080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00754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419" sz="1800" dirty="0">
                <a:latin typeface="Saira" panose="00000500000000000000" pitchFamily="2" charset="0"/>
              </a:rPr>
              <a:t>Almacenamiento de datos </a:t>
            </a:r>
            <a:r>
              <a:rPr lang="es-419" sz="1800" dirty="0" err="1">
                <a:latin typeface="Saira" panose="00000500000000000000" pitchFamily="2" charset="0"/>
              </a:rPr>
              <a:t>OceanStor</a:t>
            </a:r>
            <a:r>
              <a:rPr lang="es-419" sz="1800" dirty="0">
                <a:latin typeface="Saira" panose="00000500000000000000" pitchFamily="2" charset="0"/>
              </a:rPr>
              <a:t>.</a:t>
            </a:r>
          </a:p>
          <a:p>
            <a:r>
              <a:rPr lang="es-419" sz="1800" dirty="0">
                <a:latin typeface="Saira" panose="00000500000000000000" pitchFamily="2" charset="0"/>
              </a:rPr>
              <a:t>Creación de una infraestructura de datos inteligente para liberar el poder de los datos</a:t>
            </a:r>
          </a:p>
          <a:p>
            <a:pPr marL="268288" indent="0">
              <a:buNone/>
            </a:pPr>
            <a:r>
              <a:rPr lang="es-419" sz="1400" dirty="0">
                <a:latin typeface="Saira" panose="00000500000000000000" pitchFamily="2" charset="0"/>
              </a:rPr>
              <a:t>En la economía digital, los datos se presentan como un activo crítico, uno que es clave para la producción. De hecho, los datos son ahora un recurso fundamental y estratégico para todas las organizaciones y, a medida que avanzamos en la era YB (yottabyte), las aplicaciones de datos están proliferando, lo que hace que la confianza y la fiabilidad sean fundamentales para la infraestructura de datos.</a:t>
            </a:r>
          </a:p>
          <a:p>
            <a:r>
              <a:rPr lang="es-419" sz="1800" dirty="0">
                <a:latin typeface="Saira" panose="00000500000000000000" pitchFamily="2" charset="0"/>
              </a:rPr>
              <a:t>Siguiendo su visión única: crear una base de almacenamiento confiable y centrada en los datos para diversas aplicaciones. </a:t>
            </a:r>
          </a:p>
          <a:p>
            <a:pPr marL="268288" indent="0">
              <a:buNone/>
            </a:pPr>
            <a:r>
              <a:rPr lang="es-419" sz="1400" dirty="0">
                <a:latin typeface="Saira" panose="00000500000000000000" pitchFamily="2" charset="0"/>
              </a:rPr>
              <a:t>El almacenamiento </a:t>
            </a:r>
            <a:r>
              <a:rPr lang="es-419" sz="1400" dirty="0" err="1">
                <a:latin typeface="Saira" panose="00000500000000000000" pitchFamily="2" charset="0"/>
              </a:rPr>
              <a:t>OceanStor</a:t>
            </a:r>
            <a:r>
              <a:rPr lang="es-419" sz="1400" dirty="0">
                <a:latin typeface="Saira" panose="00000500000000000000" pitchFamily="2" charset="0"/>
              </a:rPr>
              <a:t> de Huawei desbloquea nuevos niveles de inteligencia y potencia, inherentes a los datos, ayudando a organizaciones de todos los tamaños a navegar por el mercado incierto, complejo y diverso. </a:t>
            </a:r>
          </a:p>
          <a:p>
            <a:pPr marL="268288" indent="0">
              <a:buNone/>
            </a:pPr>
            <a:r>
              <a:rPr lang="es-419" sz="1400" dirty="0">
                <a:latin typeface="Saira" panose="00000500000000000000" pitchFamily="2" charset="0"/>
              </a:rPr>
              <a:t>Diseñado específicamente para el mundo digital, Huawei </a:t>
            </a:r>
            <a:r>
              <a:rPr lang="es-419" sz="1400" dirty="0" err="1">
                <a:latin typeface="Saira" panose="00000500000000000000" pitchFamily="2" charset="0"/>
              </a:rPr>
              <a:t>OceanStor</a:t>
            </a:r>
            <a:r>
              <a:rPr lang="es-419" sz="1400" dirty="0">
                <a:latin typeface="Saira" panose="00000500000000000000" pitchFamily="2" charset="0"/>
              </a:rPr>
              <a:t> ofrece soluciones convergentes y soluciones de almacenamiento flexibles que cuentan con la potencia y la confiabilidad necesarias para cumplir con los objetivos de desarrollo ecológicos, sostenibles y orientados al futuro.</a:t>
            </a:r>
          </a:p>
        </p:txBody>
      </p:sp>
      <p:pic>
        <p:nvPicPr>
          <p:cNvPr id="4" name="Picture 2" descr="Huawei Logo Png Online, SAVE 44% - srsconsultinginc.com">
            <a:extLst>
              <a:ext uri="{FF2B5EF4-FFF2-40B4-BE49-F238E27FC236}">
                <a16:creationId xmlns:a16="http://schemas.microsoft.com/office/drawing/2014/main" id="{5FB917C1-6477-14D5-B995-B6BE5320B8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20">
            <a:extLst>
              <a:ext uri="{FF2B5EF4-FFF2-40B4-BE49-F238E27FC236}">
                <a16:creationId xmlns:a16="http://schemas.microsoft.com/office/drawing/2014/main" id="{8D0784BA-0129-895F-C155-31CCE3CFB1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solidFill>
            <a:srgbClr val="F5F5F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3227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565674-7390-4F1B-F9D1-038938E87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7274" y="365125"/>
            <a:ext cx="9006526" cy="1325563"/>
          </a:xfrm>
        </p:spPr>
        <p:txBody>
          <a:bodyPr>
            <a:normAutofit/>
          </a:bodyPr>
          <a:lstStyle/>
          <a:p>
            <a:r>
              <a:rPr lang="en-US" dirty="0"/>
              <a:t>HUAWEI REDES INALAMBRICAS </a:t>
            </a:r>
            <a:r>
              <a:rPr lang="en-US" sz="1400" i="1" dirty="0"/>
              <a:t>(</a:t>
            </a:r>
            <a:r>
              <a:rPr lang="en-US" sz="1400" i="1" dirty="0">
                <a:hlinkClick r:id="rId2"/>
              </a:rPr>
              <a:t>https://e.huawei.com/en/solutions/business-needs/wireless-private-network</a:t>
            </a:r>
            <a:r>
              <a:rPr lang="en-US" sz="1400" i="1" dirty="0"/>
              <a:t>) </a:t>
            </a:r>
            <a:endParaRPr lang="en-US" i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FA3B94D-43DE-3596-8216-9E93907080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00754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419" sz="1800" dirty="0">
                <a:latin typeface="Saira" panose="00000500000000000000" pitchFamily="2" charset="0"/>
              </a:rPr>
              <a:t>¿Cuáles son los beneficios de Enterprise Wireless?.</a:t>
            </a:r>
          </a:p>
          <a:p>
            <a:pPr marL="268288" indent="0">
              <a:buNone/>
            </a:pPr>
            <a:r>
              <a:rPr lang="es-419" sz="1400" dirty="0">
                <a:latin typeface="Saira" panose="00000500000000000000" pitchFamily="2" charset="0"/>
              </a:rPr>
              <a:t>Huawei utiliza tecnologías inalámbricas 4.5G líderes y su profundo conocimiento de los clientes de la industria para proporcionar la solución </a:t>
            </a:r>
            <a:r>
              <a:rPr lang="es-419" sz="1400" dirty="0" err="1">
                <a:latin typeface="Saira" panose="00000500000000000000" pitchFamily="2" charset="0"/>
              </a:rPr>
              <a:t>eLTE</a:t>
            </a:r>
            <a:r>
              <a:rPr lang="es-419" sz="1400" dirty="0">
                <a:latin typeface="Saira" panose="00000500000000000000" pitchFamily="2" charset="0"/>
              </a:rPr>
              <a:t> Multimedia </a:t>
            </a:r>
            <a:r>
              <a:rPr lang="es-419" sz="1400" dirty="0" err="1">
                <a:latin typeface="Saira" panose="00000500000000000000" pitchFamily="2" charset="0"/>
              </a:rPr>
              <a:t>Critical</a:t>
            </a:r>
            <a:r>
              <a:rPr lang="es-419" sz="1400" dirty="0">
                <a:latin typeface="Saira" panose="00000500000000000000" pitchFamily="2" charset="0"/>
              </a:rPr>
              <a:t> </a:t>
            </a:r>
            <a:r>
              <a:rPr lang="es-419" sz="1400" dirty="0" err="1">
                <a:latin typeface="Saira" panose="00000500000000000000" pitchFamily="2" charset="0"/>
              </a:rPr>
              <a:t>Communications</a:t>
            </a:r>
            <a:r>
              <a:rPr lang="es-419" sz="1400" dirty="0">
                <a:latin typeface="Saira" panose="00000500000000000000" pitchFamily="2" charset="0"/>
              </a:rPr>
              <a:t> </a:t>
            </a:r>
            <a:r>
              <a:rPr lang="es-419" sz="1400" dirty="0" err="1">
                <a:latin typeface="Saira" panose="00000500000000000000" pitchFamily="2" charset="0"/>
              </a:rPr>
              <a:t>System</a:t>
            </a:r>
            <a:r>
              <a:rPr lang="es-419" sz="1400" dirty="0">
                <a:latin typeface="Saira" panose="00000500000000000000" pitchFamily="2" charset="0"/>
              </a:rPr>
              <a:t> (MCCS), la solución </a:t>
            </a:r>
            <a:r>
              <a:rPr lang="es-419" sz="1400" dirty="0" err="1">
                <a:latin typeface="Saira" panose="00000500000000000000" pitchFamily="2" charset="0"/>
              </a:rPr>
              <a:t>eLTE</a:t>
            </a:r>
            <a:r>
              <a:rPr lang="es-419" sz="1400" dirty="0">
                <a:latin typeface="Saira" panose="00000500000000000000" pitchFamily="2" charset="0"/>
              </a:rPr>
              <a:t>-DSA Smart </a:t>
            </a:r>
            <a:r>
              <a:rPr lang="es-419" sz="1400" dirty="0" err="1">
                <a:latin typeface="Saira" panose="00000500000000000000" pitchFamily="2" charset="0"/>
              </a:rPr>
              <a:t>Grid</a:t>
            </a:r>
            <a:r>
              <a:rPr lang="es-419" sz="1400" dirty="0">
                <a:latin typeface="Saira" panose="00000500000000000000" pitchFamily="2" charset="0"/>
              </a:rPr>
              <a:t>, la solución GSM-R, la solución </a:t>
            </a:r>
            <a:r>
              <a:rPr lang="es-419" sz="1400" dirty="0" err="1">
                <a:latin typeface="Saira" panose="00000500000000000000" pitchFamily="2" charset="0"/>
              </a:rPr>
              <a:t>LampSite</a:t>
            </a:r>
            <a:r>
              <a:rPr lang="es-419" sz="1400" dirty="0">
                <a:latin typeface="Saira" panose="00000500000000000000" pitchFamily="2" charset="0"/>
              </a:rPr>
              <a:t>, Enterprise </a:t>
            </a:r>
            <a:r>
              <a:rPr lang="es-419" sz="1400" dirty="0" err="1">
                <a:latin typeface="Saira" panose="00000500000000000000" pitchFamily="2" charset="0"/>
              </a:rPr>
              <a:t>Microwave</a:t>
            </a:r>
            <a:r>
              <a:rPr lang="es-419" sz="1400" dirty="0">
                <a:latin typeface="Saira" panose="00000500000000000000" pitchFamily="2" charset="0"/>
              </a:rPr>
              <a:t> y la solución </a:t>
            </a:r>
            <a:r>
              <a:rPr lang="es-419" sz="1400" dirty="0" err="1">
                <a:latin typeface="Saira" panose="00000500000000000000" pitchFamily="2" charset="0"/>
              </a:rPr>
              <a:t>eLTE</a:t>
            </a:r>
            <a:r>
              <a:rPr lang="es-419" sz="1400" dirty="0">
                <a:latin typeface="Saira" panose="00000500000000000000" pitchFamily="2" charset="0"/>
              </a:rPr>
              <a:t> </a:t>
            </a:r>
            <a:r>
              <a:rPr lang="es-419" sz="1400" dirty="0" err="1">
                <a:latin typeface="Saira" panose="00000500000000000000" pitchFamily="2" charset="0"/>
              </a:rPr>
              <a:t>Broadband</a:t>
            </a:r>
            <a:r>
              <a:rPr lang="es-419" sz="1400" dirty="0">
                <a:latin typeface="Saira" panose="00000500000000000000" pitchFamily="2" charset="0"/>
              </a:rPr>
              <a:t> Access para una amplia gama de servicios, como banda estrecha, banda ancha, voz, multimedia, fijo y móvil. Huawei también crea una plataforma de comunicaciones móviles profesional y confiable para diversas aplicaciones de la industria, como voz troncalizada profesional, seguridad de video inalámbrico, acceso a datos de banda ancha, recopilación masiva de datos, despacho inalámbrico ferroviario y control de trenes de alta velocidad.</a:t>
            </a:r>
          </a:p>
          <a:p>
            <a:pPr marL="717550" indent="-358775"/>
            <a:r>
              <a:rPr lang="es-419" sz="1400" dirty="0">
                <a:latin typeface="Saira" panose="00000500000000000000" pitchFamily="2" charset="0"/>
              </a:rPr>
              <a:t>Múltiples servicios en una red</a:t>
            </a:r>
          </a:p>
          <a:p>
            <a:pPr marL="717550" indent="-358775"/>
            <a:r>
              <a:rPr lang="es-419" sz="1400" dirty="0">
                <a:latin typeface="Saira" panose="00000500000000000000" pitchFamily="2" charset="0"/>
              </a:rPr>
              <a:t>Confiabilidad de grado industrial</a:t>
            </a:r>
          </a:p>
          <a:p>
            <a:pPr marL="717550" indent="-358775"/>
            <a:r>
              <a:rPr lang="es-419" sz="1400" dirty="0">
                <a:latin typeface="Saira" panose="00000500000000000000" pitchFamily="2" charset="0"/>
              </a:rPr>
              <a:t>Acceda en cualquier momento y en cualquier lugar</a:t>
            </a:r>
          </a:p>
          <a:p>
            <a:pPr marL="717550" indent="-358775"/>
            <a:endParaRPr lang="es-419" sz="1400" dirty="0">
              <a:latin typeface="Saira" panose="00000500000000000000" pitchFamily="2" charset="0"/>
            </a:endParaRPr>
          </a:p>
          <a:p>
            <a:pPr marL="0" indent="0">
              <a:buNone/>
            </a:pPr>
            <a:r>
              <a:rPr lang="es-419" sz="1800" dirty="0">
                <a:latin typeface="Saira" panose="00000500000000000000" pitchFamily="2" charset="0"/>
              </a:rPr>
              <a:t>Productos y servicios innovadores, confiables y seguros</a:t>
            </a:r>
          </a:p>
          <a:p>
            <a:pPr marL="268288" indent="0">
              <a:lnSpc>
                <a:spcPct val="100000"/>
              </a:lnSpc>
              <a:buNone/>
            </a:pPr>
            <a:r>
              <a:rPr lang="es-419" sz="1400" dirty="0">
                <a:latin typeface="Saira" panose="00000500000000000000" pitchFamily="2" charset="0"/>
              </a:rPr>
              <a:t>El sistema de enlace troncal de banda ancha </a:t>
            </a:r>
            <a:r>
              <a:rPr lang="es-419" sz="1400" dirty="0" err="1">
                <a:latin typeface="Saira" panose="00000500000000000000" pitchFamily="2" charset="0"/>
              </a:rPr>
              <a:t>eLTE</a:t>
            </a:r>
            <a:r>
              <a:rPr lang="es-419" sz="1400" dirty="0">
                <a:latin typeface="Saira" panose="00000500000000000000" pitchFamily="2" charset="0"/>
              </a:rPr>
              <a:t> Rapid </a:t>
            </a:r>
            <a:r>
              <a:rPr lang="es-419" sz="1400" dirty="0" err="1">
                <a:latin typeface="Saira" panose="00000500000000000000" pitchFamily="2" charset="0"/>
              </a:rPr>
              <a:t>Deployment</a:t>
            </a:r>
            <a:r>
              <a:rPr lang="es-419" sz="1400" dirty="0">
                <a:latin typeface="Saira" panose="00000500000000000000" pitchFamily="2" charset="0"/>
              </a:rPr>
              <a:t> integra las funciones de un dispositivo Core Network (CN), una estación base y un sistema de despacho en un chasis compacto. Ideal para un despliegue rápido en el campo donde el área de cobertura limitada es suficiente.</a:t>
            </a:r>
          </a:p>
        </p:txBody>
      </p:sp>
      <p:pic>
        <p:nvPicPr>
          <p:cNvPr id="4" name="Picture 2" descr="Huawei Logo Png Online, SAVE 44% - srsconsultinginc.com">
            <a:extLst>
              <a:ext uri="{FF2B5EF4-FFF2-40B4-BE49-F238E27FC236}">
                <a16:creationId xmlns:a16="http://schemas.microsoft.com/office/drawing/2014/main" id="{5FB917C1-6477-14D5-B995-B6BE5320B8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20">
            <a:extLst>
              <a:ext uri="{FF2B5EF4-FFF2-40B4-BE49-F238E27FC236}">
                <a16:creationId xmlns:a16="http://schemas.microsoft.com/office/drawing/2014/main" id="{8D0784BA-0129-895F-C155-31CCE3CFB1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solidFill>
            <a:srgbClr val="F5F5F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6481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565674-7390-4F1B-F9D1-038938E87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7274" y="365125"/>
            <a:ext cx="9006526" cy="1325563"/>
          </a:xfrm>
        </p:spPr>
        <p:txBody>
          <a:bodyPr>
            <a:normAutofit/>
          </a:bodyPr>
          <a:lstStyle/>
          <a:p>
            <a:r>
              <a:rPr lang="en-US" dirty="0"/>
              <a:t>HUAWEI CLOUD </a:t>
            </a:r>
            <a:r>
              <a:rPr lang="en-US" sz="1400" i="1" dirty="0"/>
              <a:t>( </a:t>
            </a:r>
            <a:r>
              <a:rPr lang="en-US" sz="1400" i="1" dirty="0">
                <a:hlinkClick r:id="rId2"/>
              </a:rPr>
              <a:t>https://www.huaweicloud.com/intl/en-us/</a:t>
            </a:r>
            <a:r>
              <a:rPr lang="en-US" sz="1400" i="1" dirty="0"/>
              <a:t> )  </a:t>
            </a:r>
            <a:endParaRPr lang="en-US" i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FA3B94D-43DE-3596-8216-9E93907080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00754"/>
            <a:ext cx="10515600" cy="435133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s-419" sz="1800" dirty="0">
                <a:latin typeface="Saira" panose="00000500000000000000" pitchFamily="2" charset="0"/>
              </a:rPr>
              <a:t>Productos y servicios innovadores, confiables y seguros</a:t>
            </a:r>
          </a:p>
          <a:p>
            <a:pPr marL="268288" indent="0">
              <a:buNone/>
            </a:pPr>
            <a:r>
              <a:rPr lang="es-419" sz="1400" dirty="0">
                <a:latin typeface="Saira" panose="00000500000000000000" pitchFamily="2" charset="0"/>
              </a:rPr>
              <a:t>Aproveche los más de 30 años de experiencia técnica de Huawei para proteger sus aplicaciones y datos.</a:t>
            </a:r>
          </a:p>
          <a:p>
            <a:pPr marL="0" indent="0">
              <a:buNone/>
            </a:pPr>
            <a:r>
              <a:rPr lang="es-419" sz="1800" dirty="0">
                <a:latin typeface="Saira" panose="00000500000000000000" pitchFamily="2" charset="0"/>
              </a:rPr>
              <a:t>Casos de Negocio</a:t>
            </a:r>
          </a:p>
          <a:p>
            <a:pPr lvl="1"/>
            <a:r>
              <a:rPr lang="es-419" sz="1400" dirty="0">
                <a:latin typeface="Saira" panose="00000500000000000000" pitchFamily="2" charset="0"/>
              </a:rPr>
              <a:t>Solución de Nube Híbrida: La solución de nube híbrida permite a los clientes utilizar los servicios de HUAWEI CLOUD en sus centros de datos locales para cumplir con los requisitos específicos de seguridad y cumplimiento. El desarrollo iterativo proporciona servicios en la nube en constante mejora para abordar los requisitos de servicio en constante cambio y la necesidad de baja latencia en ciertos escenarios.</a:t>
            </a:r>
          </a:p>
          <a:p>
            <a:pPr lvl="1"/>
            <a:r>
              <a:rPr lang="es-419" sz="1400" dirty="0">
                <a:latin typeface="Saira" panose="00000500000000000000" pitchFamily="2" charset="0"/>
              </a:rPr>
              <a:t>Solución de </a:t>
            </a:r>
            <a:r>
              <a:rPr lang="es-419" sz="1400" dirty="0" err="1">
                <a:latin typeface="Saira" panose="00000500000000000000" pitchFamily="2" charset="0"/>
              </a:rPr>
              <a:t>Disaster</a:t>
            </a:r>
            <a:r>
              <a:rPr lang="es-419" sz="1400" dirty="0">
                <a:latin typeface="Saira" panose="00000500000000000000" pitchFamily="2" charset="0"/>
              </a:rPr>
              <a:t> </a:t>
            </a:r>
            <a:r>
              <a:rPr lang="es-419" sz="1400" dirty="0" err="1">
                <a:latin typeface="Saira" panose="00000500000000000000" pitchFamily="2" charset="0"/>
              </a:rPr>
              <a:t>Recovery</a:t>
            </a:r>
            <a:r>
              <a:rPr lang="es-419" sz="1400" dirty="0">
                <a:latin typeface="Saira" panose="00000500000000000000" pitchFamily="2" charset="0"/>
              </a:rPr>
              <a:t> y Back up: La solución de Back Up y recuperación ante desastres en la nube híbrida proporciona a los clientes capacidades de copia de seguridad y recuperación ante desastres en múltiples nubes y entre nubes con soporte para políticas integrales de protección de datos. Garantiza la continuidad del servicio y mantiene seguros los datos críticos con una alta confiabilidad a nivel de solución.</a:t>
            </a:r>
          </a:p>
          <a:p>
            <a:pPr lvl="1"/>
            <a:r>
              <a:rPr lang="es-419" sz="1400" dirty="0">
                <a:latin typeface="Saira" panose="00000500000000000000" pitchFamily="2" charset="0"/>
              </a:rPr>
              <a:t>Aplicaciones de Negocio: HUAWEI CLOUD proporciona una plataforma segura, confiable y de alto rendimiento para ejecutar aplicaciones empresariales clave en la nube, lo que ayuda a los clientes a reducir los costos de construcción de TI y lograr la informatización basada en la nube.</a:t>
            </a:r>
          </a:p>
          <a:p>
            <a:pPr lvl="1"/>
            <a:r>
              <a:rPr lang="es-419" sz="1400" dirty="0">
                <a:latin typeface="Saira" panose="00000500000000000000" pitchFamily="2" charset="0"/>
              </a:rPr>
              <a:t>Solución E-Commerce: Cree y aloje sus sitios web de comercio electrónico en nuestra infraestructura de nube altamente escalable y disponible.</a:t>
            </a:r>
          </a:p>
          <a:p>
            <a:pPr lvl="1"/>
            <a:r>
              <a:rPr lang="es-419" sz="1400" dirty="0" err="1">
                <a:latin typeface="Saira" panose="00000500000000000000" pitchFamily="2" charset="0"/>
              </a:rPr>
              <a:t>Omnicanal</a:t>
            </a:r>
            <a:r>
              <a:rPr lang="es-419" sz="1400" dirty="0">
                <a:latin typeface="Saira" panose="00000500000000000000" pitchFamily="2" charset="0"/>
              </a:rPr>
              <a:t> Financiero: Al combinar funciones industriales y los servicios en la nube de Huawei, esta solución brinda servicios en la nube de extremo a extremo para clientes financieros como bancos, agentes de seguros, compañías de seguridad o empresas financieras de Internet. Ayuda a los clientes a migrar rápidamente sus servicios a la nube, promoviendo un rápido crecimiento y mejorando su competitividad.</a:t>
            </a:r>
          </a:p>
          <a:p>
            <a:pPr lvl="1"/>
            <a:r>
              <a:rPr lang="es-419" sz="1400" dirty="0">
                <a:latin typeface="Saira" panose="00000500000000000000" pitchFamily="2" charset="0"/>
              </a:rPr>
              <a:t>Retail Inteligente: Integra aplicaciones de la industria minorista con servicios en la nube, </a:t>
            </a:r>
            <a:r>
              <a:rPr lang="es-419" sz="1400" dirty="0" err="1">
                <a:latin typeface="Saira" panose="00000500000000000000" pitchFamily="2" charset="0"/>
              </a:rPr>
              <a:t>big</a:t>
            </a:r>
            <a:r>
              <a:rPr lang="es-419" sz="1400" dirty="0">
                <a:latin typeface="Saira" panose="00000500000000000000" pitchFamily="2" charset="0"/>
              </a:rPr>
              <a:t> data e inteligencia artificial para crear soluciones </a:t>
            </a:r>
            <a:r>
              <a:rPr lang="es-419" sz="1400" dirty="0" err="1">
                <a:latin typeface="Saira" panose="00000500000000000000" pitchFamily="2" charset="0"/>
              </a:rPr>
              <a:t>omnicanal</a:t>
            </a:r>
            <a:r>
              <a:rPr lang="es-419" sz="1400" dirty="0">
                <a:latin typeface="Saira" panose="00000500000000000000" pitchFamily="2" charset="0"/>
              </a:rPr>
              <a:t> en línea y fuera de línea que facilitan la transformación digital de la industria minorista y mejoran la experiencia del usuario.</a:t>
            </a:r>
          </a:p>
          <a:p>
            <a:pPr lvl="1"/>
            <a:r>
              <a:rPr lang="es-419" sz="1400" dirty="0" err="1">
                <a:latin typeface="Saira" panose="00000500000000000000" pitchFamily="2" charset="0"/>
              </a:rPr>
              <a:t>Gamming</a:t>
            </a:r>
            <a:r>
              <a:rPr lang="es-419" sz="1400" dirty="0">
                <a:latin typeface="Saira" panose="00000500000000000000" pitchFamily="2" charset="0"/>
              </a:rPr>
              <a:t>: Las tecnologías de nube, IA y 5G están transformando la industria con una nueva experiencia de juego. </a:t>
            </a:r>
            <a:r>
              <a:rPr lang="es-419" sz="1400">
                <a:latin typeface="Saira" panose="00000500000000000000" pitchFamily="2" charset="0"/>
              </a:rPr>
              <a:t>Con sus poderosas capacidades de infraestructura en la nube y ventajas técnicas innovadoras, HUAWEI CLOUD proporciona soluciones de servicio en la nube integrales, profesionales, rápidas, estables y seguras para que las empresas de juegos construyan plataformas de juegos en la nube integrales y de alta calidad.</a:t>
            </a:r>
            <a:endParaRPr lang="es-419" sz="1400" dirty="0">
              <a:latin typeface="Saira" panose="00000500000000000000" pitchFamily="2" charset="0"/>
            </a:endParaRPr>
          </a:p>
          <a:p>
            <a:pPr marL="268288" indent="0">
              <a:buNone/>
            </a:pPr>
            <a:endParaRPr lang="es-419" sz="1400" dirty="0">
              <a:latin typeface="Saira" panose="00000500000000000000" pitchFamily="2" charset="0"/>
            </a:endParaRPr>
          </a:p>
        </p:txBody>
      </p:sp>
      <p:pic>
        <p:nvPicPr>
          <p:cNvPr id="4" name="Picture 2" descr="Huawei Logo Png Online, SAVE 44% - srsconsultinginc.com">
            <a:extLst>
              <a:ext uri="{FF2B5EF4-FFF2-40B4-BE49-F238E27FC236}">
                <a16:creationId xmlns:a16="http://schemas.microsoft.com/office/drawing/2014/main" id="{5FB917C1-6477-14D5-B995-B6BE5320B8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20">
            <a:extLst>
              <a:ext uri="{FF2B5EF4-FFF2-40B4-BE49-F238E27FC236}">
                <a16:creationId xmlns:a16="http://schemas.microsoft.com/office/drawing/2014/main" id="{8D0784BA-0129-895F-C155-31CCE3CFB1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solidFill>
            <a:srgbClr val="F5F5F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70005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2402</Words>
  <Application>Microsoft Office PowerPoint</Application>
  <PresentationFormat>Panorámica</PresentationFormat>
  <Paragraphs>110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Saira</vt:lpstr>
      <vt:lpstr>Tema de Office</vt:lpstr>
      <vt:lpstr>Presentación de PowerPoint</vt:lpstr>
      <vt:lpstr>HUAWEI REDES EMPRESARIALES – SWITCHING (https://e.huawei.com/en/products/enterprise-networking/switches) </vt:lpstr>
      <vt:lpstr>HUAWEI REDES EMPRESARIALES – SWITCHING (https://e.huawei.com/en/products/enterprise-networking/switches) </vt:lpstr>
      <vt:lpstr>HUAWEI REDES EMPRESARIALES – ROUTING (https://e.huawei.com/en/products/enterprise-networking/routers )</vt:lpstr>
      <vt:lpstr>HUAWEI REDES EMPRESARIALES – SEGURIDAD (https://e.huawei.com/en/products/enterprise-networking/security )</vt:lpstr>
      <vt:lpstr>HUAWEI REDES EMPRESARIALES OPTICAS (https://e.huawei.com/en/solutions/enterprise-transmission-access )</vt:lpstr>
      <vt:lpstr>HUAWEI ALMACENAMIENTO DE DATOS (https://e.huawei.com/en/products/storage )</vt:lpstr>
      <vt:lpstr>HUAWEI REDES INALAMBRICAS (https://e.huawei.com/en/solutions/business-needs/wireless-private-network) </vt:lpstr>
      <vt:lpstr>HUAWEI CLOUD ( https://www.huaweicloud.com/intl/en-us/ )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Carlos Alberto Baldelli</dc:creator>
  <cp:lastModifiedBy>Carlos Alberto Baldelli</cp:lastModifiedBy>
  <cp:revision>16</cp:revision>
  <dcterms:created xsi:type="dcterms:W3CDTF">2022-10-18T17:13:07Z</dcterms:created>
  <dcterms:modified xsi:type="dcterms:W3CDTF">2022-10-18T19:56:54Z</dcterms:modified>
</cp:coreProperties>
</file>