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10440000" cx="7560000"/>
  <p:notesSz cx="6858000" cy="9144000"/>
  <p:embeddedFontLst>
    <p:embeddedFont>
      <p:font typeface="Saira ExtraBold"/>
      <p:bold r:id="rId42"/>
      <p:boldItalic r:id="rId43"/>
    </p:embeddedFont>
    <p:embeddedFont>
      <p:font typeface="Saira Black"/>
      <p:bold r:id="rId44"/>
      <p:boldItalic r:id="rId45"/>
    </p:embeddedFont>
    <p:embeddedFont>
      <p:font typeface="Saira"/>
      <p:regular r:id="rId46"/>
      <p:bold r:id="rId47"/>
      <p:italic r:id="rId48"/>
      <p:boldItalic r:id="rId49"/>
    </p:embeddedFont>
    <p:embeddedFont>
      <p:font typeface="Saira Light"/>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88">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88" orient="horz"/>
        <p:guide pos="238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SairaExtraBold-bold.fntdata"/><Relationship Id="rId41" Type="http://schemas.openxmlformats.org/officeDocument/2006/relationships/slide" Target="slides/slide36.xml"/><Relationship Id="rId44" Type="http://schemas.openxmlformats.org/officeDocument/2006/relationships/font" Target="fonts/SairaBlack-bold.fntdata"/><Relationship Id="rId43" Type="http://schemas.openxmlformats.org/officeDocument/2006/relationships/font" Target="fonts/SairaExtraBold-boldItalic.fntdata"/><Relationship Id="rId46" Type="http://schemas.openxmlformats.org/officeDocument/2006/relationships/font" Target="fonts/Saira-regular.fntdata"/><Relationship Id="rId45" Type="http://schemas.openxmlformats.org/officeDocument/2006/relationships/font" Target="fonts/SairaBlack-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aira-italic.fntdata"/><Relationship Id="rId47" Type="http://schemas.openxmlformats.org/officeDocument/2006/relationships/font" Target="fonts/Saira-bold.fntdata"/><Relationship Id="rId49" Type="http://schemas.openxmlformats.org/officeDocument/2006/relationships/font" Target="fonts/Saira-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SairaLight-bold.fntdata"/><Relationship Id="rId50" Type="http://schemas.openxmlformats.org/officeDocument/2006/relationships/font" Target="fonts/SairaLight-regular.fntdata"/><Relationship Id="rId53" Type="http://schemas.openxmlformats.org/officeDocument/2006/relationships/font" Target="fonts/SairaLight-boldItalic.fntdata"/><Relationship Id="rId52" Type="http://schemas.openxmlformats.org/officeDocument/2006/relationships/font" Target="fonts/SairaLight-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d8a94bf81_0_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2d8a94bf8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2d8a94bf81_0_5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2d8a94bf8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2d8a94bf81_0_92: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2d8a94bf8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2d8a94bf81_0_14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2d8a94bf81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2d8a94bf81_0_168: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2d8a94bf8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2cdd616db6_0_29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2cdd616db6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cdd616db6_0_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2cdd616d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2cdd616db6_0_3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2cdd616db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2cdd616db6_0_1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12cdd616db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2cdd616db6_0_336: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2cdd616db6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2cdd616db6_0_7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2cdd616db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2cdd616db6_0_38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2cdd616db6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2cdd616db6_0_10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2cdd616db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2cdd616db6_0_372: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2cdd616db6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2cdd616db6_0_11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2cdd616db6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2cdd616db6_0_34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2cdd616db6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2cdd616db6_0_11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2cdd616db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2cdd616db6_0_12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2cdd616db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2cdd616db6_0_14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2cdd616db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2cdd616db6_0_13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2cdd616db6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2cdd616db6_0_15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2cdd616db6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2cdd616db6_0_16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2cdd616db6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2cdd616db6_0_17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2cdd616db6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2cdd616db6_0_18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2cdd616db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2cdd616db6_0_19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2cdd616db6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2cdd616db6_0_20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2cdd616db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2cdd616db6_0_388: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2cdd616db6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2cdd616db6_0_21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12cdd616db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2cdd616db6_0_26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2cdd616db6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2cdd616db6_0_27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2cdd616db6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2cdd616db6_0_283: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2cdd616db6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2cdd616db6_0_29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12cdd616db6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12cdd616db6_0_41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12cdd616db6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2cdd616db6_0_41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2cdd616db6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2cdd616db6_0_42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12cdd616db6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11298"/>
            <a:ext cx="7044600" cy="41664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1pPr>
            <a:lvl2pPr lvl="1"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2pPr>
            <a:lvl3pPr lvl="2"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3pPr>
            <a:lvl4pPr lvl="3"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4pPr>
            <a:lvl5pPr lvl="4"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5pPr>
            <a:lvl6pPr lvl="5"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6pPr>
            <a:lvl7pPr lvl="6"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7pPr>
            <a:lvl8pPr lvl="7"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8pPr>
            <a:lvl9pPr lvl="8"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9pPr>
          </a:lstStyle>
          <a:p/>
        </p:txBody>
      </p:sp>
      <p:sp>
        <p:nvSpPr>
          <p:cNvPr id="11" name="Google Shape;11;p2"/>
          <p:cNvSpPr txBox="1"/>
          <p:nvPr>
            <p:ph idx="1" type="subTitle"/>
          </p:nvPr>
        </p:nvSpPr>
        <p:spPr>
          <a:xfrm>
            <a:off x="257705" y="5752555"/>
            <a:ext cx="7044600" cy="1608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1pPr>
            <a:lvl2pPr lvl="1"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2pPr>
            <a:lvl3pPr lvl="2"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3pPr>
            <a:lvl4pPr lvl="3"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4pPr>
            <a:lvl5pPr lvl="4"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5pPr>
            <a:lvl6pPr lvl="5"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6pPr>
            <a:lvl7pPr lvl="6"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7pPr>
            <a:lvl8pPr lvl="7"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8pPr>
            <a:lvl9pPr lvl="8"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9pPr>
          </a:lstStyle>
          <a:p/>
        </p:txBody>
      </p:sp>
      <p:sp>
        <p:nvSpPr>
          <p:cNvPr id="12" name="Google Shape;12;p2"/>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3" name="Google Shape;13;p2"/>
          <p:cNvPicPr preferRelativeResize="0"/>
          <p:nvPr/>
        </p:nvPicPr>
        <p:blipFill>
          <a:blip r:embed="rId2">
            <a:alphaModFix/>
          </a:blip>
          <a:stretch>
            <a:fillRect/>
          </a:stretch>
        </p:blipFill>
        <p:spPr>
          <a:xfrm>
            <a:off x="6298026" y="269179"/>
            <a:ext cx="1004275" cy="542275"/>
          </a:xfrm>
          <a:prstGeom prst="rect">
            <a:avLst/>
          </a:prstGeom>
          <a:noFill/>
          <a:ln>
            <a:noFill/>
          </a:ln>
        </p:spPr>
      </p:pic>
      <p:sp>
        <p:nvSpPr>
          <p:cNvPr id="14" name="Google Shape;14;p2"/>
          <p:cNvSpPr txBox="1"/>
          <p:nvPr/>
        </p:nvSpPr>
        <p:spPr>
          <a:xfrm>
            <a:off x="338725" y="324775"/>
            <a:ext cx="5959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600">
                <a:solidFill>
                  <a:srgbClr val="663398"/>
                </a:solidFill>
                <a:latin typeface="Saira"/>
                <a:ea typeface="Saira"/>
                <a:cs typeface="Saira"/>
                <a:sym typeface="Saira"/>
              </a:rPr>
              <a:t>Servicios de outsourcing</a:t>
            </a:r>
            <a:endParaRPr sz="1600">
              <a:latin typeface="Saira"/>
              <a:ea typeface="Saira"/>
              <a:cs typeface="Saira"/>
              <a:sym typeface="Saira"/>
            </a:endParaRPr>
          </a:p>
        </p:txBody>
      </p:sp>
      <p:sp>
        <p:nvSpPr>
          <p:cNvPr id="15" name="Google Shape;15;p2"/>
          <p:cNvSpPr/>
          <p:nvPr/>
        </p:nvSpPr>
        <p:spPr>
          <a:xfrm>
            <a:off x="0" y="466663"/>
            <a:ext cx="318600" cy="1473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 name="Google Shape;16;p2"/>
          <p:cNvCxnSpPr/>
          <p:nvPr/>
        </p:nvCxnSpPr>
        <p:spPr>
          <a:xfrm rot="10800000">
            <a:off x="25" y="822950"/>
            <a:ext cx="28272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con título 1">
  <p:cSld name="TITLE_1">
    <p:spTree>
      <p:nvGrpSpPr>
        <p:cNvPr id="17" name="Shape 17"/>
        <p:cNvGrpSpPr/>
        <p:nvPr/>
      </p:nvGrpSpPr>
      <p:grpSpPr>
        <a:xfrm>
          <a:off x="0" y="0"/>
          <a:ext cx="0" cy="0"/>
          <a:chOff x="0" y="0"/>
          <a:chExt cx="0" cy="0"/>
        </a:xfrm>
      </p:grpSpPr>
      <p:sp>
        <p:nvSpPr>
          <p:cNvPr id="18" name="Google Shape;18;p3"/>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1pPr>
            <a:lvl2pPr lvl="1"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2pPr>
            <a:lvl3pPr lvl="2"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3pPr>
            <a:lvl4pPr lvl="3"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4pPr>
            <a:lvl5pPr lvl="4"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5pPr>
            <a:lvl6pPr lvl="5"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6pPr>
            <a:lvl7pPr lvl="6"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7pPr>
            <a:lvl8pPr lvl="7"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8pPr>
            <a:lvl9pPr lvl="8"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9pPr>
          </a:lstStyle>
          <a:p/>
        </p:txBody>
      </p:sp>
      <p:sp>
        <p:nvSpPr>
          <p:cNvPr id="20" name="Google Shape;20;p3"/>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6298026" y="269179"/>
            <a:ext cx="1004275" cy="542275"/>
          </a:xfrm>
          <a:prstGeom prst="rect">
            <a:avLst/>
          </a:prstGeom>
          <a:noFill/>
          <a:ln>
            <a:noFill/>
          </a:ln>
        </p:spPr>
      </p:pic>
      <p:sp>
        <p:nvSpPr>
          <p:cNvPr id="22" name="Google Shape;22;p3"/>
          <p:cNvSpPr txBox="1"/>
          <p:nvPr/>
        </p:nvSpPr>
        <p:spPr>
          <a:xfrm>
            <a:off x="338725" y="324775"/>
            <a:ext cx="5959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600">
                <a:solidFill>
                  <a:srgbClr val="663398"/>
                </a:solidFill>
                <a:latin typeface="Saira"/>
                <a:ea typeface="Saira"/>
                <a:cs typeface="Saira"/>
                <a:sym typeface="Saira"/>
              </a:rPr>
              <a:t>Servicios de outsourcing</a:t>
            </a:r>
            <a:endParaRPr sz="1600">
              <a:latin typeface="Saira"/>
              <a:ea typeface="Saira"/>
              <a:cs typeface="Saira"/>
              <a:sym typeface="Saira"/>
            </a:endParaRPr>
          </a:p>
        </p:txBody>
      </p:sp>
      <p:sp>
        <p:nvSpPr>
          <p:cNvPr id="23" name="Google Shape;23;p3"/>
          <p:cNvSpPr/>
          <p:nvPr/>
        </p:nvSpPr>
        <p:spPr>
          <a:xfrm>
            <a:off x="0" y="466663"/>
            <a:ext cx="318600" cy="1473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 name="Google Shape;24;p3"/>
          <p:cNvCxnSpPr/>
          <p:nvPr/>
        </p:nvCxnSpPr>
        <p:spPr>
          <a:xfrm rot="10800000">
            <a:off x="25" y="822950"/>
            <a:ext cx="2827200" cy="0"/>
          </a:xfrm>
          <a:prstGeom prst="straightConnector1">
            <a:avLst/>
          </a:prstGeom>
          <a:noFill/>
          <a:ln cap="flat" cmpd="sng" w="9525">
            <a:solidFill>
              <a:schemeClr val="lt2"/>
            </a:solidFill>
            <a:prstDash val="solid"/>
            <a:round/>
            <a:headEnd len="med" w="med" type="none"/>
            <a:tailEnd len="med" w="med" type="none"/>
          </a:ln>
        </p:spPr>
      </p:cxnSp>
      <p:sp>
        <p:nvSpPr>
          <p:cNvPr id="25" name="Google Shape;25;p3"/>
          <p:cNvSpPr/>
          <p:nvPr/>
        </p:nvSpPr>
        <p:spPr>
          <a:xfrm>
            <a:off x="727650" y="3418825"/>
            <a:ext cx="6104700" cy="1354800"/>
          </a:xfrm>
          <a:prstGeom prst="rect">
            <a:avLst/>
          </a:prstGeom>
          <a:solidFill>
            <a:srgbClr val="6C3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1pPr>
            <a:lvl2pPr lvl="1"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2pPr>
            <a:lvl3pPr lvl="2"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3pPr>
            <a:lvl4pPr lvl="3"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4pPr>
            <a:lvl5pPr lvl="4"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5pPr>
            <a:lvl6pPr lvl="5"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6pPr>
            <a:lvl7pPr lvl="6"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7pPr>
            <a:lvl8pPr lvl="7"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8pPr>
            <a:lvl9pPr lvl="8"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257705" y="4365680"/>
            <a:ext cx="7044600" cy="17085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 name="Google Shape;29;p4"/>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5"/>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5"/>
          <p:cNvSpPr txBox="1"/>
          <p:nvPr>
            <p:ph idx="1" type="body"/>
          </p:nvPr>
        </p:nvSpPr>
        <p:spPr>
          <a:xfrm>
            <a:off x="257705" y="2339232"/>
            <a:ext cx="7044600" cy="69345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3" name="Google Shape;33;p5"/>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p6"/>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 name="Google Shape;36;p6"/>
          <p:cNvSpPr txBox="1"/>
          <p:nvPr>
            <p:ph idx="1" type="body"/>
          </p:nvPr>
        </p:nvSpPr>
        <p:spPr>
          <a:xfrm>
            <a:off x="257705" y="2339232"/>
            <a:ext cx="3306900" cy="6934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6"/>
          <p:cNvSpPr txBox="1"/>
          <p:nvPr>
            <p:ph idx="2" type="body"/>
          </p:nvPr>
        </p:nvSpPr>
        <p:spPr>
          <a:xfrm>
            <a:off x="3995291" y="2339232"/>
            <a:ext cx="3306900" cy="6934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6"/>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7"/>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p7"/>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8"/>
          <p:cNvSpPr txBox="1"/>
          <p:nvPr>
            <p:ph type="title"/>
          </p:nvPr>
        </p:nvSpPr>
        <p:spPr>
          <a:xfrm>
            <a:off x="257705" y="1127727"/>
            <a:ext cx="2321700" cy="15339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4" name="Google Shape;44;p8"/>
          <p:cNvSpPr txBox="1"/>
          <p:nvPr>
            <p:ph idx="1" type="body"/>
          </p:nvPr>
        </p:nvSpPr>
        <p:spPr>
          <a:xfrm>
            <a:off x="257705" y="2820535"/>
            <a:ext cx="2321700" cy="6453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5" name="Google Shape;45;p8"/>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6" name="Shape 46"/>
        <p:cNvGrpSpPr/>
        <p:nvPr/>
      </p:nvGrpSpPr>
      <p:grpSpPr>
        <a:xfrm>
          <a:off x="0" y="0"/>
          <a:ext cx="0" cy="0"/>
          <a:chOff x="0" y="0"/>
          <a:chExt cx="0" cy="0"/>
        </a:xfrm>
      </p:grpSpPr>
      <p:sp>
        <p:nvSpPr>
          <p:cNvPr id="47" name="Google Shape;47;p9"/>
          <p:cNvSpPr txBox="1"/>
          <p:nvPr>
            <p:ph type="title"/>
          </p:nvPr>
        </p:nvSpPr>
        <p:spPr>
          <a:xfrm>
            <a:off x="405325" y="913690"/>
            <a:ext cx="5264700" cy="83034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 name="Google Shape;48;p9"/>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 name="Shape 49"/>
        <p:cNvGrpSpPr/>
        <p:nvPr/>
      </p:nvGrpSpPr>
      <p:grpSpPr>
        <a:xfrm>
          <a:off x="0" y="0"/>
          <a:ext cx="0" cy="0"/>
          <a:chOff x="0" y="0"/>
          <a:chExt cx="0" cy="0"/>
        </a:xfrm>
      </p:grpSpPr>
      <p:sp>
        <p:nvSpPr>
          <p:cNvPr id="50" name="Google Shape;50;p10"/>
          <p:cNvSpPr/>
          <p:nvPr/>
        </p:nvSpPr>
        <p:spPr>
          <a:xfrm>
            <a:off x="3780000" y="-254"/>
            <a:ext cx="3780000" cy="1044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0"/>
          <p:cNvSpPr txBox="1"/>
          <p:nvPr>
            <p:ph type="title"/>
          </p:nvPr>
        </p:nvSpPr>
        <p:spPr>
          <a:xfrm>
            <a:off x="219508" y="2503032"/>
            <a:ext cx="3344400" cy="3008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2" name="Google Shape;52;p10"/>
          <p:cNvSpPr txBox="1"/>
          <p:nvPr>
            <p:ph idx="1" type="subTitle"/>
          </p:nvPr>
        </p:nvSpPr>
        <p:spPr>
          <a:xfrm>
            <a:off x="219508" y="5689531"/>
            <a:ext cx="3344400" cy="2506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10"/>
          <p:cNvSpPr txBox="1"/>
          <p:nvPr>
            <p:ph idx="2" type="body"/>
          </p:nvPr>
        </p:nvSpPr>
        <p:spPr>
          <a:xfrm>
            <a:off x="4083839" y="1469689"/>
            <a:ext cx="3172200" cy="75000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4" name="Google Shape;54;p10"/>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sp>
        <p:nvSpPr>
          <p:cNvPr id="56" name="Google Shape;56;p11"/>
          <p:cNvSpPr txBox="1"/>
          <p:nvPr>
            <p:ph idx="1" type="body"/>
          </p:nvPr>
        </p:nvSpPr>
        <p:spPr>
          <a:xfrm>
            <a:off x="257705" y="8586994"/>
            <a:ext cx="4959600" cy="1228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7" name="Google Shape;57;p11"/>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8" name="Shape 58"/>
        <p:cNvGrpSpPr/>
        <p:nvPr/>
      </p:nvGrpSpPr>
      <p:grpSpPr>
        <a:xfrm>
          <a:off x="0" y="0"/>
          <a:ext cx="0" cy="0"/>
          <a:chOff x="0" y="0"/>
          <a:chExt cx="0" cy="0"/>
        </a:xfrm>
      </p:grpSpPr>
      <p:sp>
        <p:nvSpPr>
          <p:cNvPr id="59" name="Google Shape;59;p12"/>
          <p:cNvSpPr txBox="1"/>
          <p:nvPr>
            <p:ph hasCustomPrompt="1" type="title"/>
          </p:nvPr>
        </p:nvSpPr>
        <p:spPr>
          <a:xfrm>
            <a:off x="257705" y="2245153"/>
            <a:ext cx="7044600" cy="3985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 name="Google Shape;60;p12"/>
          <p:cNvSpPr txBox="1"/>
          <p:nvPr>
            <p:ph idx="1" type="body"/>
          </p:nvPr>
        </p:nvSpPr>
        <p:spPr>
          <a:xfrm>
            <a:off x="257705" y="6398217"/>
            <a:ext cx="7044600" cy="2640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1" name="Google Shape;61;p12"/>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3"/>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03288"/>
            <a:ext cx="7044600" cy="1162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39232"/>
            <a:ext cx="7044600" cy="69345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465147"/>
            <a:ext cx="453600" cy="7989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0.png"/><Relationship Id="rId6" Type="http://schemas.openxmlformats.org/officeDocument/2006/relationships/image" Target="../media/image9.png"/><Relationship Id="rId7"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30.png"/><Relationship Id="rId5" Type="http://schemas.openxmlformats.org/officeDocument/2006/relationships/image" Target="../media/image33.png"/><Relationship Id="rId6" Type="http://schemas.openxmlformats.org/officeDocument/2006/relationships/image" Target="../media/image15.png"/><Relationship Id="rId7" Type="http://schemas.openxmlformats.org/officeDocument/2006/relationships/image" Target="../media/image5.png"/><Relationship Id="rId8"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32.png"/><Relationship Id="rId6" Type="http://schemas.openxmlformats.org/officeDocument/2006/relationships/image" Target="../media/image28.png"/><Relationship Id="rId7" Type="http://schemas.openxmlformats.org/officeDocument/2006/relationships/image" Target="../media/image27.png"/><Relationship Id="rId8"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3.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5.png"/><Relationship Id="rId7" Type="http://schemas.openxmlformats.org/officeDocument/2006/relationships/image" Target="../media/image44.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txBox="1"/>
          <p:nvPr>
            <p:ph type="title"/>
          </p:nvPr>
        </p:nvSpPr>
        <p:spPr>
          <a:xfrm>
            <a:off x="257705" y="4365680"/>
            <a:ext cx="7044600" cy="170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70" name="Google Shape;70;p14"/>
          <p:cNvSpPr txBox="1"/>
          <p:nvPr>
            <p:ph idx="4294967295" type="subTitle"/>
          </p:nvPr>
        </p:nvSpPr>
        <p:spPr>
          <a:xfrm>
            <a:off x="257705" y="8653455"/>
            <a:ext cx="7044600" cy="16089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s" sz="2100">
                <a:solidFill>
                  <a:schemeClr val="lt1"/>
                </a:solidFill>
                <a:latin typeface="Saira"/>
                <a:ea typeface="Saira"/>
                <a:cs typeface="Saira"/>
                <a:sym typeface="Saira"/>
              </a:rPr>
              <a:t>Colaborando con la </a:t>
            </a:r>
            <a:r>
              <a:rPr lang="es" sz="2100">
                <a:solidFill>
                  <a:schemeClr val="lt1"/>
                </a:solidFill>
                <a:latin typeface="Saira"/>
                <a:ea typeface="Saira"/>
                <a:cs typeface="Saira"/>
                <a:sym typeface="Saira"/>
              </a:rPr>
              <a:t>formación </a:t>
            </a:r>
            <a:br>
              <a:rPr lang="es" sz="2100">
                <a:solidFill>
                  <a:schemeClr val="lt1"/>
                </a:solidFill>
                <a:latin typeface="Saira"/>
                <a:ea typeface="Saira"/>
                <a:cs typeface="Saira"/>
                <a:sym typeface="Saira"/>
              </a:rPr>
            </a:br>
            <a:r>
              <a:rPr lang="es" sz="2100">
                <a:solidFill>
                  <a:schemeClr val="lt1"/>
                </a:solidFill>
                <a:latin typeface="Saira"/>
                <a:ea typeface="Saira"/>
                <a:cs typeface="Saira"/>
                <a:sym typeface="Saira"/>
              </a:rPr>
              <a:t>de los líderes del futuro</a:t>
            </a:r>
            <a:endParaRPr sz="2100">
              <a:solidFill>
                <a:schemeClr val="lt1"/>
              </a:solidFill>
              <a:latin typeface="Saira"/>
              <a:ea typeface="Saira"/>
              <a:cs typeface="Saira"/>
              <a:sym typeface="Saira"/>
            </a:endParaRPr>
          </a:p>
          <a:p>
            <a:pPr indent="0" lvl="0" marL="0" rtl="0" algn="ctr">
              <a:lnSpc>
                <a:spcPct val="100000"/>
              </a:lnSpc>
              <a:spcBef>
                <a:spcPts val="1200"/>
              </a:spcBef>
              <a:spcAft>
                <a:spcPts val="1200"/>
              </a:spcAft>
              <a:buNone/>
            </a:pPr>
            <a:r>
              <a:t/>
            </a:r>
            <a:endParaRPr sz="2100">
              <a:solidFill>
                <a:schemeClr val="lt1"/>
              </a:solidFill>
              <a:latin typeface="Saira"/>
              <a:ea typeface="Saira"/>
              <a:cs typeface="Saira"/>
              <a:sym typeface="Saira"/>
            </a:endParaRPr>
          </a:p>
        </p:txBody>
      </p:sp>
      <p:pic>
        <p:nvPicPr>
          <p:cNvPr id="71" name="Google Shape;71;p14"/>
          <p:cNvPicPr preferRelativeResize="0"/>
          <p:nvPr/>
        </p:nvPicPr>
        <p:blipFill>
          <a:blip r:embed="rId3">
            <a:alphaModFix/>
          </a:blip>
          <a:stretch>
            <a:fillRect/>
          </a:stretch>
        </p:blipFill>
        <p:spPr>
          <a:xfrm>
            <a:off x="492525" y="2917700"/>
            <a:ext cx="6574951" cy="1944600"/>
          </a:xfrm>
          <a:prstGeom prst="rect">
            <a:avLst/>
          </a:prstGeom>
          <a:noFill/>
          <a:ln>
            <a:noFill/>
          </a:ln>
        </p:spPr>
      </p:pic>
      <p:pic>
        <p:nvPicPr>
          <p:cNvPr id="72" name="Google Shape;72;p14"/>
          <p:cNvPicPr preferRelativeResize="0"/>
          <p:nvPr/>
        </p:nvPicPr>
        <p:blipFill>
          <a:blip r:embed="rId4">
            <a:alphaModFix/>
          </a:blip>
          <a:stretch>
            <a:fillRect/>
          </a:stretch>
        </p:blipFill>
        <p:spPr>
          <a:xfrm>
            <a:off x="3780000" y="343650"/>
            <a:ext cx="3439875" cy="898388"/>
          </a:xfrm>
          <a:prstGeom prst="rect">
            <a:avLst/>
          </a:prstGeom>
          <a:noFill/>
          <a:ln>
            <a:noFill/>
          </a:ln>
        </p:spPr>
      </p:pic>
      <p:sp>
        <p:nvSpPr>
          <p:cNvPr id="73" name="Google Shape;73;p14"/>
          <p:cNvSpPr txBox="1"/>
          <p:nvPr/>
        </p:nvSpPr>
        <p:spPr>
          <a:xfrm>
            <a:off x="16125" y="65788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SERVICIOS DE OUTSOURCING</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p:nvPr/>
        </p:nvSpPr>
        <p:spPr>
          <a:xfrm rot="-5400000">
            <a:off x="650850" y="3526050"/>
            <a:ext cx="6253525" cy="7555225"/>
          </a:xfrm>
          <a:prstGeom prst="flowChartOnlineStorage">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5"/>
          <p:cNvSpPr/>
          <p:nvPr/>
        </p:nvSpPr>
        <p:spPr>
          <a:xfrm>
            <a:off x="332175" y="6330575"/>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5"/>
          <p:cNvSpPr/>
          <p:nvPr/>
        </p:nvSpPr>
        <p:spPr>
          <a:xfrm>
            <a:off x="3827206" y="6330575"/>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p:nvPr/>
        </p:nvSpPr>
        <p:spPr>
          <a:xfrm>
            <a:off x="353868" y="7975800"/>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5"/>
          <p:cNvSpPr/>
          <p:nvPr/>
        </p:nvSpPr>
        <p:spPr>
          <a:xfrm>
            <a:off x="3848900" y="7975800"/>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Intellihelp en números</a:t>
            </a:r>
            <a:endParaRPr/>
          </a:p>
        </p:txBody>
      </p:sp>
      <p:sp>
        <p:nvSpPr>
          <p:cNvPr id="84" name="Google Shape;84;p15"/>
          <p:cNvSpPr txBox="1"/>
          <p:nvPr>
            <p:ph idx="1" type="subTitle"/>
          </p:nvPr>
        </p:nvSpPr>
        <p:spPr>
          <a:xfrm>
            <a:off x="324613" y="3522100"/>
            <a:ext cx="2292600" cy="1484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sz="1800"/>
              <a:t>m</a:t>
            </a:r>
            <a:r>
              <a:rPr lang="es" sz="1800"/>
              <a:t>illones de</a:t>
            </a:r>
            <a:endParaRPr sz="1800"/>
          </a:p>
          <a:p>
            <a:pPr indent="0" lvl="0" marL="0" rtl="0" algn="ctr">
              <a:spcBef>
                <a:spcPts val="0"/>
              </a:spcBef>
              <a:spcAft>
                <a:spcPts val="0"/>
              </a:spcAft>
              <a:buNone/>
            </a:pPr>
            <a:r>
              <a:rPr lang="es" sz="1800"/>
              <a:t>facturación anual</a:t>
            </a:r>
            <a:endParaRPr sz="1800"/>
          </a:p>
        </p:txBody>
      </p:sp>
      <p:sp>
        <p:nvSpPr>
          <p:cNvPr id="85" name="Google Shape;85;p15"/>
          <p:cNvSpPr txBox="1"/>
          <p:nvPr>
            <p:ph idx="1" type="subTitle"/>
          </p:nvPr>
        </p:nvSpPr>
        <p:spPr>
          <a:xfrm>
            <a:off x="4764900" y="3522100"/>
            <a:ext cx="2292600" cy="1102200"/>
          </a:xfrm>
          <a:prstGeom prst="rect">
            <a:avLst/>
          </a:prstGeom>
        </p:spPr>
        <p:txBody>
          <a:bodyPr anchorCtr="0" anchor="t" bIns="91425" lIns="91425" spcFirstLastPara="1" rIns="91425" wrap="square" tIns="91425">
            <a:normAutofit/>
          </a:bodyPr>
          <a:lstStyle/>
          <a:p>
            <a:pPr indent="0" lvl="0" marL="0" rtl="0" algn="ctr">
              <a:lnSpc>
                <a:spcPct val="90000"/>
              </a:lnSpc>
              <a:spcBef>
                <a:spcPts val="0"/>
              </a:spcBef>
              <a:spcAft>
                <a:spcPts val="0"/>
              </a:spcAft>
              <a:buNone/>
            </a:pPr>
            <a:r>
              <a:rPr lang="es" sz="1800"/>
              <a:t>proyectos implementados exitosamente</a:t>
            </a:r>
            <a:endParaRPr sz="1800"/>
          </a:p>
        </p:txBody>
      </p:sp>
      <p:sp>
        <p:nvSpPr>
          <p:cNvPr id="86" name="Google Shape;86;p15"/>
          <p:cNvSpPr txBox="1"/>
          <p:nvPr>
            <p:ph idx="1" type="subTitle"/>
          </p:nvPr>
        </p:nvSpPr>
        <p:spPr>
          <a:xfrm>
            <a:off x="2905650" y="3522100"/>
            <a:ext cx="1748700" cy="981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sz="1800"/>
              <a:t>años de experiencia</a:t>
            </a:r>
            <a:endParaRPr sz="1800"/>
          </a:p>
        </p:txBody>
      </p:sp>
      <p:sp>
        <p:nvSpPr>
          <p:cNvPr id="87" name="Google Shape;87;p15"/>
          <p:cNvSpPr txBox="1"/>
          <p:nvPr/>
        </p:nvSpPr>
        <p:spPr>
          <a:xfrm>
            <a:off x="426763" y="2585500"/>
            <a:ext cx="20883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+200</a:t>
            </a:r>
            <a:endParaRPr sz="4400">
              <a:solidFill>
                <a:srgbClr val="663399"/>
              </a:solidFill>
              <a:latin typeface="Saira ExtraBold"/>
              <a:ea typeface="Saira ExtraBold"/>
              <a:cs typeface="Saira ExtraBold"/>
              <a:sym typeface="Saira ExtraBold"/>
            </a:endParaRPr>
          </a:p>
        </p:txBody>
      </p:sp>
      <p:sp>
        <p:nvSpPr>
          <p:cNvPr id="88" name="Google Shape;88;p15"/>
          <p:cNvSpPr txBox="1"/>
          <p:nvPr/>
        </p:nvSpPr>
        <p:spPr>
          <a:xfrm>
            <a:off x="5154150" y="2585500"/>
            <a:ext cx="151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+60</a:t>
            </a:r>
            <a:endParaRPr sz="4400">
              <a:solidFill>
                <a:srgbClr val="663399"/>
              </a:solidFill>
              <a:latin typeface="Saira ExtraBold"/>
              <a:ea typeface="Saira ExtraBold"/>
              <a:cs typeface="Saira ExtraBold"/>
              <a:sym typeface="Saira ExtraBold"/>
            </a:endParaRPr>
          </a:p>
        </p:txBody>
      </p:sp>
      <p:sp>
        <p:nvSpPr>
          <p:cNvPr id="89" name="Google Shape;89;p15"/>
          <p:cNvSpPr txBox="1"/>
          <p:nvPr/>
        </p:nvSpPr>
        <p:spPr>
          <a:xfrm>
            <a:off x="3022950" y="2634975"/>
            <a:ext cx="151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11</a:t>
            </a:r>
            <a:endParaRPr sz="4400">
              <a:solidFill>
                <a:srgbClr val="663399"/>
              </a:solidFill>
              <a:latin typeface="Saira ExtraBold"/>
              <a:ea typeface="Saira ExtraBold"/>
              <a:cs typeface="Saira ExtraBold"/>
              <a:sym typeface="Saira ExtraBold"/>
            </a:endParaRPr>
          </a:p>
        </p:txBody>
      </p:sp>
      <p:sp>
        <p:nvSpPr>
          <p:cNvPr id="90" name="Google Shape;90;p15"/>
          <p:cNvSpPr txBox="1"/>
          <p:nvPr>
            <p:ph type="ctrTitle"/>
          </p:nvPr>
        </p:nvSpPr>
        <p:spPr>
          <a:xfrm>
            <a:off x="257700" y="5391524"/>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¿Por qué elegirnos?</a:t>
            </a:r>
            <a:endParaRPr/>
          </a:p>
        </p:txBody>
      </p:sp>
      <p:sp>
        <p:nvSpPr>
          <p:cNvPr id="91" name="Google Shape;91;p15"/>
          <p:cNvSpPr txBox="1"/>
          <p:nvPr/>
        </p:nvSpPr>
        <p:spPr>
          <a:xfrm>
            <a:off x="1497975" y="6656750"/>
            <a:ext cx="2292600" cy="892800"/>
          </a:xfrm>
          <a:prstGeom prst="rect">
            <a:avLst/>
          </a:prstGeom>
          <a:noFill/>
          <a:ln>
            <a:noFill/>
          </a:ln>
        </p:spPr>
        <p:txBody>
          <a:bodyPr anchorCtr="0" anchor="t" bIns="91425" lIns="91425" spcFirstLastPara="1" rIns="91425" wrap="square" tIns="91425">
            <a:spAutoFit/>
          </a:bodyPr>
          <a:lstStyle/>
          <a:p>
            <a:pPr indent="0" lvl="0" marL="114300" rtl="0" algn="l">
              <a:lnSpc>
                <a:spcPct val="90000"/>
              </a:lnSpc>
              <a:spcBef>
                <a:spcPts val="1000"/>
              </a:spcBef>
              <a:spcAft>
                <a:spcPts val="0"/>
              </a:spcAft>
              <a:buNone/>
            </a:pPr>
            <a:r>
              <a:rPr b="1" lang="es" sz="1800">
                <a:solidFill>
                  <a:srgbClr val="6C3F99"/>
                </a:solidFill>
                <a:latin typeface="Saira"/>
                <a:ea typeface="Saira"/>
                <a:cs typeface="Saira"/>
                <a:sym typeface="Saira"/>
              </a:rPr>
              <a:t>RAPIDEZ</a:t>
            </a:r>
            <a:br>
              <a:rPr b="1" lang="es" sz="1800">
                <a:solidFill>
                  <a:srgbClr val="6C3F99"/>
                </a:solidFill>
                <a:latin typeface="Saira"/>
                <a:ea typeface="Saira"/>
                <a:cs typeface="Saira"/>
                <a:sym typeface="Saira"/>
              </a:rPr>
            </a:br>
            <a:r>
              <a:rPr lang="es">
                <a:solidFill>
                  <a:schemeClr val="dk2"/>
                </a:solidFill>
                <a:latin typeface="Saira"/>
                <a:ea typeface="Saira"/>
                <a:cs typeface="Saira"/>
                <a:sym typeface="Saira"/>
              </a:rPr>
              <a:t>en el armado de soluciones</a:t>
            </a:r>
            <a:endParaRPr>
              <a:solidFill>
                <a:schemeClr val="dk2"/>
              </a:solidFill>
              <a:latin typeface="Saira"/>
              <a:ea typeface="Saira"/>
              <a:cs typeface="Saira"/>
              <a:sym typeface="Saira"/>
            </a:endParaRPr>
          </a:p>
        </p:txBody>
      </p:sp>
      <p:sp>
        <p:nvSpPr>
          <p:cNvPr id="92" name="Google Shape;92;p15"/>
          <p:cNvSpPr txBox="1"/>
          <p:nvPr/>
        </p:nvSpPr>
        <p:spPr>
          <a:xfrm>
            <a:off x="5030550" y="6656750"/>
            <a:ext cx="2292600" cy="9666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CONOCIMIENTO</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en los servicios que desarrollamos</a:t>
            </a:r>
            <a:endParaRPr>
              <a:solidFill>
                <a:schemeClr val="dk2"/>
              </a:solidFill>
              <a:latin typeface="Saira"/>
              <a:ea typeface="Saira"/>
              <a:cs typeface="Saira"/>
              <a:sym typeface="Saira"/>
            </a:endParaRPr>
          </a:p>
        </p:txBody>
      </p:sp>
      <p:sp>
        <p:nvSpPr>
          <p:cNvPr id="93" name="Google Shape;93;p15"/>
          <p:cNvSpPr txBox="1"/>
          <p:nvPr/>
        </p:nvSpPr>
        <p:spPr>
          <a:xfrm>
            <a:off x="1497975" y="8204400"/>
            <a:ext cx="20337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EFICACIA</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en encontrar la mejor ecuación costo beneficio</a:t>
            </a:r>
            <a:endParaRPr>
              <a:solidFill>
                <a:schemeClr val="dk2"/>
              </a:solidFill>
              <a:latin typeface="Saira"/>
              <a:ea typeface="Saira"/>
              <a:cs typeface="Saira"/>
              <a:sym typeface="Saira"/>
            </a:endParaRPr>
          </a:p>
        </p:txBody>
      </p:sp>
      <p:sp>
        <p:nvSpPr>
          <p:cNvPr id="94" name="Google Shape;94;p15"/>
          <p:cNvSpPr txBox="1"/>
          <p:nvPr/>
        </p:nvSpPr>
        <p:spPr>
          <a:xfrm>
            <a:off x="4993500" y="8070125"/>
            <a:ext cx="21402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FLEXIBILIDAD</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para hacer de cada necesidad un servicio a medida</a:t>
            </a:r>
            <a:endParaRPr>
              <a:solidFill>
                <a:schemeClr val="dk2"/>
              </a:solidFill>
              <a:latin typeface="Saira"/>
              <a:ea typeface="Saira"/>
              <a:cs typeface="Saira"/>
              <a:sym typeface="Saira"/>
            </a:endParaRPr>
          </a:p>
        </p:txBody>
      </p:sp>
      <p:pic>
        <p:nvPicPr>
          <p:cNvPr id="95" name="Google Shape;95;p15"/>
          <p:cNvPicPr preferRelativeResize="0"/>
          <p:nvPr/>
        </p:nvPicPr>
        <p:blipFill>
          <a:blip r:embed="rId3">
            <a:alphaModFix/>
          </a:blip>
          <a:stretch>
            <a:fillRect/>
          </a:stretch>
        </p:blipFill>
        <p:spPr>
          <a:xfrm>
            <a:off x="786250" y="6813525"/>
            <a:ext cx="533227" cy="653050"/>
          </a:xfrm>
          <a:prstGeom prst="rect">
            <a:avLst/>
          </a:prstGeom>
          <a:noFill/>
          <a:ln>
            <a:noFill/>
          </a:ln>
        </p:spPr>
      </p:pic>
      <p:pic>
        <p:nvPicPr>
          <p:cNvPr id="96" name="Google Shape;96;p15"/>
          <p:cNvPicPr preferRelativeResize="0"/>
          <p:nvPr/>
        </p:nvPicPr>
        <p:blipFill>
          <a:blip r:embed="rId4">
            <a:alphaModFix/>
          </a:blip>
          <a:stretch>
            <a:fillRect/>
          </a:stretch>
        </p:blipFill>
        <p:spPr>
          <a:xfrm>
            <a:off x="4193451" y="6816525"/>
            <a:ext cx="641071" cy="647059"/>
          </a:xfrm>
          <a:prstGeom prst="rect">
            <a:avLst/>
          </a:prstGeom>
          <a:noFill/>
          <a:ln>
            <a:noFill/>
          </a:ln>
        </p:spPr>
      </p:pic>
      <p:pic>
        <p:nvPicPr>
          <p:cNvPr id="97" name="Google Shape;97;p15"/>
          <p:cNvPicPr preferRelativeResize="0"/>
          <p:nvPr/>
        </p:nvPicPr>
        <p:blipFill>
          <a:blip r:embed="rId5">
            <a:alphaModFix/>
          </a:blip>
          <a:stretch>
            <a:fillRect/>
          </a:stretch>
        </p:blipFill>
        <p:spPr>
          <a:xfrm>
            <a:off x="4061646" y="8353800"/>
            <a:ext cx="904689" cy="311547"/>
          </a:xfrm>
          <a:prstGeom prst="rect">
            <a:avLst/>
          </a:prstGeom>
          <a:noFill/>
          <a:ln>
            <a:noFill/>
          </a:ln>
        </p:spPr>
      </p:pic>
      <p:pic>
        <p:nvPicPr>
          <p:cNvPr id="98" name="Google Shape;98;p15"/>
          <p:cNvPicPr preferRelativeResize="0"/>
          <p:nvPr/>
        </p:nvPicPr>
        <p:blipFill>
          <a:blip r:embed="rId6">
            <a:alphaModFix/>
          </a:blip>
          <a:stretch>
            <a:fillRect/>
          </a:stretch>
        </p:blipFill>
        <p:spPr>
          <a:xfrm>
            <a:off x="726334" y="8353800"/>
            <a:ext cx="653054" cy="647059"/>
          </a:xfrm>
          <a:prstGeom prst="rect">
            <a:avLst/>
          </a:prstGeom>
          <a:noFill/>
          <a:ln>
            <a:noFill/>
          </a:ln>
        </p:spPr>
      </p:pic>
      <p:cxnSp>
        <p:nvCxnSpPr>
          <p:cNvPr id="99" name="Google Shape;99;p15"/>
          <p:cNvCxnSpPr/>
          <p:nvPr/>
        </p:nvCxnSpPr>
        <p:spPr>
          <a:xfrm>
            <a:off x="2805425" y="2641325"/>
            <a:ext cx="0" cy="1862400"/>
          </a:xfrm>
          <a:prstGeom prst="straightConnector1">
            <a:avLst/>
          </a:prstGeom>
          <a:noFill/>
          <a:ln cap="flat" cmpd="sng" w="19050">
            <a:solidFill>
              <a:schemeClr val="lt2"/>
            </a:solidFill>
            <a:prstDash val="solid"/>
            <a:round/>
            <a:headEnd len="med" w="med" type="none"/>
            <a:tailEnd len="med" w="med" type="none"/>
          </a:ln>
        </p:spPr>
      </p:cxnSp>
      <p:cxnSp>
        <p:nvCxnSpPr>
          <p:cNvPr id="100" name="Google Shape;100;p15"/>
          <p:cNvCxnSpPr/>
          <p:nvPr/>
        </p:nvCxnSpPr>
        <p:spPr>
          <a:xfrm>
            <a:off x="4786625" y="2641325"/>
            <a:ext cx="0" cy="1862400"/>
          </a:xfrm>
          <a:prstGeom prst="straightConnector1">
            <a:avLst/>
          </a:prstGeom>
          <a:noFill/>
          <a:ln cap="flat" cmpd="sng" w="19050">
            <a:solidFill>
              <a:schemeClr val="lt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Quienes somos</a:t>
            </a:r>
            <a:endParaRPr/>
          </a:p>
        </p:txBody>
      </p:sp>
      <p:sp>
        <p:nvSpPr>
          <p:cNvPr id="106" name="Google Shape;106;p16"/>
          <p:cNvSpPr txBox="1"/>
          <p:nvPr>
            <p:ph idx="1" type="subTitle"/>
          </p:nvPr>
        </p:nvSpPr>
        <p:spPr>
          <a:xfrm>
            <a:off x="674200" y="2446875"/>
            <a:ext cx="6211500" cy="1497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800">
                <a:solidFill>
                  <a:srgbClr val="404040"/>
                </a:solidFill>
              </a:rPr>
              <a:t>Intellihelp representa nuestra vocación de ayuda y actitud innovadora presentes en cada servicio prestado. </a:t>
            </a:r>
            <a:endParaRPr b="1" sz="1800">
              <a:solidFill>
                <a:srgbClr val="404040"/>
              </a:solidFill>
            </a:endParaRPr>
          </a:p>
          <a:p>
            <a:pPr indent="0" lvl="0" marL="0" rtl="0" algn="l">
              <a:lnSpc>
                <a:spcPct val="90000"/>
              </a:lnSpc>
              <a:spcBef>
                <a:spcPts val="0"/>
              </a:spcBef>
              <a:spcAft>
                <a:spcPts val="0"/>
              </a:spcAft>
              <a:buNone/>
            </a:pPr>
            <a:r>
              <a:t/>
            </a:r>
            <a:endParaRPr sz="1800"/>
          </a:p>
        </p:txBody>
      </p:sp>
      <p:sp>
        <p:nvSpPr>
          <p:cNvPr id="107" name="Google Shape;107;p16"/>
          <p:cNvSpPr txBox="1"/>
          <p:nvPr/>
        </p:nvSpPr>
        <p:spPr>
          <a:xfrm>
            <a:off x="674200" y="3793625"/>
            <a:ext cx="6211500" cy="4863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Somos una </a:t>
            </a:r>
            <a:r>
              <a:rPr b="1" lang="es" sz="1600">
                <a:solidFill>
                  <a:srgbClr val="6C3F99"/>
                </a:solidFill>
                <a:latin typeface="Saira"/>
                <a:ea typeface="Saira"/>
                <a:cs typeface="Saira"/>
                <a:sym typeface="Saira"/>
              </a:rPr>
              <a:t>empresa joven </a:t>
            </a:r>
            <a:r>
              <a:rPr lang="es" sz="1600">
                <a:solidFill>
                  <a:schemeClr val="dk1"/>
                </a:solidFill>
                <a:latin typeface="Saira"/>
                <a:ea typeface="Saira"/>
                <a:cs typeface="Saira"/>
                <a:sym typeface="Saira"/>
              </a:rPr>
              <a:t>con amplia experiencia en la gestión de proyectos tecnológicos para empresas privadas y organismos de gobierno.</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Junto con nuestros </a:t>
            </a:r>
            <a:r>
              <a:rPr b="1" lang="es" sz="1600">
                <a:solidFill>
                  <a:srgbClr val="6C3F99"/>
                </a:solidFill>
                <a:latin typeface="Saira"/>
                <a:ea typeface="Saira"/>
                <a:cs typeface="Saira"/>
                <a:sym typeface="Saira"/>
              </a:rPr>
              <a:t>Partners Tecnológicos </a:t>
            </a:r>
            <a:r>
              <a:rPr lang="es" sz="1600">
                <a:solidFill>
                  <a:schemeClr val="dk1"/>
                </a:solidFill>
                <a:latin typeface="Saira"/>
                <a:ea typeface="Saira"/>
                <a:cs typeface="Saira"/>
                <a:sym typeface="Saira"/>
              </a:rPr>
              <a:t>integramos soluciones de alto valor agregado a nuestros clientes, garantizando un </a:t>
            </a:r>
            <a:r>
              <a:rPr b="1" lang="es" sz="1600">
                <a:solidFill>
                  <a:srgbClr val="6C3F99"/>
                </a:solidFill>
                <a:latin typeface="Saira"/>
                <a:ea typeface="Saira"/>
                <a:cs typeface="Saira"/>
                <a:sym typeface="Saira"/>
              </a:rPr>
              <a:t>TCO óptimo.</a:t>
            </a:r>
            <a:endParaRPr b="1" sz="1600">
              <a:solidFill>
                <a:srgbClr val="6C3F99"/>
              </a:solidFill>
              <a:latin typeface="Saira"/>
              <a:ea typeface="Saira"/>
              <a:cs typeface="Saira"/>
              <a:sym typeface="Saira"/>
            </a:endParaRPr>
          </a:p>
          <a:p>
            <a:pPr indent="0" lvl="0" marL="0" rtl="0" algn="l">
              <a:lnSpc>
                <a:spcPct val="120000"/>
              </a:lnSpc>
              <a:spcBef>
                <a:spcPts val="0"/>
              </a:spcBef>
              <a:spcAft>
                <a:spcPts val="0"/>
              </a:spcAft>
              <a:buNone/>
            </a:pPr>
            <a:r>
              <a:t/>
            </a:r>
            <a:endParaRPr b="1" sz="1600">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Somos una </a:t>
            </a:r>
            <a:r>
              <a:rPr b="1" lang="es" sz="1600">
                <a:solidFill>
                  <a:srgbClr val="6C3F99"/>
                </a:solidFill>
                <a:latin typeface="Saira"/>
                <a:ea typeface="Saira"/>
                <a:cs typeface="Saira"/>
                <a:sym typeface="Saira"/>
              </a:rPr>
              <a:t>Empresa de Servicios Tecnológicos </a:t>
            </a:r>
            <a:r>
              <a:rPr lang="es" sz="1600">
                <a:solidFill>
                  <a:schemeClr val="dk1"/>
                </a:solidFill>
                <a:latin typeface="Saira"/>
                <a:ea typeface="Saira"/>
                <a:cs typeface="Saira"/>
                <a:sym typeface="Saira"/>
              </a:rPr>
              <a:t>con una fuerte vocación de colaboración, acompañamiento constante y calidad hacia nuestros clientes.</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A través del dominio en las distintas disciplinas que manejamos buscamos poder resolver íntegramente cada necesidad de manera de convertirnos en un </a:t>
            </a:r>
            <a:r>
              <a:rPr b="1" lang="es" sz="1600">
                <a:solidFill>
                  <a:srgbClr val="6C3F99"/>
                </a:solidFill>
                <a:latin typeface="Saira"/>
                <a:ea typeface="Saira"/>
                <a:cs typeface="Saira"/>
                <a:sym typeface="Saira"/>
              </a:rPr>
              <a:t>Integrador Estratégico </a:t>
            </a:r>
            <a:r>
              <a:rPr lang="es" sz="1600">
                <a:solidFill>
                  <a:schemeClr val="dk1"/>
                </a:solidFill>
                <a:latin typeface="Saira"/>
                <a:ea typeface="Saira"/>
                <a:cs typeface="Saira"/>
                <a:sym typeface="Saira"/>
              </a:rPr>
              <a:t>con capacidad de resolver todo el ciclo de negocio.</a:t>
            </a:r>
            <a:endParaRPr sz="1600">
              <a:solidFill>
                <a:schemeClr val="dk1"/>
              </a:solidFill>
              <a:latin typeface="Saira"/>
              <a:ea typeface="Saira"/>
              <a:cs typeface="Saira"/>
              <a:sym typeface="Saira"/>
            </a:endParaRPr>
          </a:p>
        </p:txBody>
      </p:sp>
      <p:pic>
        <p:nvPicPr>
          <p:cNvPr id="108" name="Google Shape;108;p16"/>
          <p:cNvPicPr preferRelativeResize="0"/>
          <p:nvPr/>
        </p:nvPicPr>
        <p:blipFill rotWithShape="1">
          <a:blip r:embed="rId3">
            <a:alphaModFix/>
          </a:blip>
          <a:srcRect b="9682" l="0" r="0" t="0"/>
          <a:stretch/>
        </p:blipFill>
        <p:spPr>
          <a:xfrm>
            <a:off x="192450" y="8926700"/>
            <a:ext cx="7175101" cy="1525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p:nvPr/>
        </p:nvSpPr>
        <p:spPr>
          <a:xfrm rot="-5400000">
            <a:off x="1224650" y="4099850"/>
            <a:ext cx="5105925" cy="7555225"/>
          </a:xfrm>
          <a:prstGeom prst="flowChartOnlineStorage">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7"/>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Nuestros puntos fuertes</a:t>
            </a:r>
            <a:endParaRPr/>
          </a:p>
        </p:txBody>
      </p:sp>
      <p:sp>
        <p:nvSpPr>
          <p:cNvPr id="115" name="Google Shape;115;p17"/>
          <p:cNvSpPr txBox="1"/>
          <p:nvPr/>
        </p:nvSpPr>
        <p:spPr>
          <a:xfrm>
            <a:off x="1345575" y="2934475"/>
            <a:ext cx="2033700" cy="1923900"/>
          </a:xfrm>
          <a:prstGeom prst="rect">
            <a:avLst/>
          </a:prstGeom>
          <a:noFill/>
          <a:ln>
            <a:noFill/>
          </a:ln>
        </p:spPr>
        <p:txBody>
          <a:bodyPr anchorCtr="0" anchor="t" bIns="91425" lIns="91425" spcFirstLastPara="1" rIns="91425" wrap="square" tIns="91425">
            <a:spAutoFit/>
          </a:bodyPr>
          <a:lstStyle/>
          <a:p>
            <a:pPr indent="0" lvl="0" marL="114300" rtl="0" algn="l">
              <a:lnSpc>
                <a:spcPct val="90000"/>
              </a:lnSpc>
              <a:spcBef>
                <a:spcPts val="1000"/>
              </a:spcBef>
              <a:spcAft>
                <a:spcPts val="0"/>
              </a:spcAft>
              <a:buNone/>
            </a:pPr>
            <a:r>
              <a:rPr b="1" lang="es" sz="1800">
                <a:solidFill>
                  <a:srgbClr val="6C3F99"/>
                </a:solidFill>
                <a:latin typeface="Saira"/>
                <a:ea typeface="Saira"/>
                <a:cs typeface="Saira"/>
                <a:sym typeface="Saira"/>
              </a:rPr>
              <a:t>Experiencia</a:t>
            </a:r>
            <a:endParaRPr b="1" sz="1800">
              <a:solidFill>
                <a:srgbClr val="6C3F99"/>
              </a:solidFill>
              <a:latin typeface="Saira"/>
              <a:ea typeface="Saira"/>
              <a:cs typeface="Saira"/>
              <a:sym typeface="Saira"/>
            </a:endParaRPr>
          </a:p>
          <a:p>
            <a:pPr indent="0" lvl="0" marL="114300" rtl="0" algn="l">
              <a:lnSpc>
                <a:spcPct val="90000"/>
              </a:lnSpc>
              <a:spcBef>
                <a:spcPts val="1000"/>
              </a:spcBef>
              <a:spcAft>
                <a:spcPts val="0"/>
              </a:spcAft>
              <a:buNone/>
            </a:pPr>
            <a:r>
              <a:rPr lang="es">
                <a:solidFill>
                  <a:schemeClr val="dk2"/>
                </a:solidFill>
                <a:latin typeface="Saira"/>
                <a:ea typeface="Saira"/>
                <a:cs typeface="Saira"/>
                <a:sym typeface="Saira"/>
              </a:rPr>
              <a:t>en desarrollos de proyectos llave en mano</a:t>
            </a:r>
            <a:endParaRPr>
              <a:solidFill>
                <a:schemeClr val="dk2"/>
              </a:solidFill>
              <a:latin typeface="Saira"/>
              <a:ea typeface="Saira"/>
              <a:cs typeface="Saira"/>
              <a:sym typeface="Saira"/>
            </a:endParaRPr>
          </a:p>
          <a:p>
            <a:pPr indent="0" lvl="0" marL="114300" rtl="0" algn="l">
              <a:lnSpc>
                <a:spcPct val="90000"/>
              </a:lnSpc>
              <a:spcBef>
                <a:spcPts val="1000"/>
              </a:spcBef>
              <a:spcAft>
                <a:spcPts val="0"/>
              </a:spcAft>
              <a:buNone/>
            </a:pPr>
            <a:r>
              <a:t/>
            </a:r>
            <a:endParaRPr>
              <a:solidFill>
                <a:schemeClr val="dk2"/>
              </a:solidFill>
              <a:latin typeface="Saira"/>
              <a:ea typeface="Saira"/>
              <a:cs typeface="Saira"/>
              <a:sym typeface="Saira"/>
            </a:endParaRPr>
          </a:p>
          <a:p>
            <a:pPr indent="0" lvl="0" marL="114300" rtl="0" algn="l">
              <a:lnSpc>
                <a:spcPct val="90000"/>
              </a:lnSpc>
              <a:spcBef>
                <a:spcPts val="1000"/>
              </a:spcBef>
              <a:spcAft>
                <a:spcPts val="0"/>
              </a:spcAft>
              <a:buNone/>
            </a:pPr>
            <a:r>
              <a:t/>
            </a:r>
            <a:endParaRPr>
              <a:solidFill>
                <a:schemeClr val="dk2"/>
              </a:solidFill>
              <a:latin typeface="Saira"/>
              <a:ea typeface="Saira"/>
              <a:cs typeface="Saira"/>
              <a:sym typeface="Saira"/>
            </a:endParaRPr>
          </a:p>
        </p:txBody>
      </p:sp>
      <p:sp>
        <p:nvSpPr>
          <p:cNvPr id="116" name="Google Shape;116;p17"/>
          <p:cNvSpPr txBox="1"/>
          <p:nvPr/>
        </p:nvSpPr>
        <p:spPr>
          <a:xfrm>
            <a:off x="4725750" y="2934475"/>
            <a:ext cx="22926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Know how</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Profesionales certificados en cada tecnología</a:t>
            </a:r>
            <a:endParaRPr>
              <a:solidFill>
                <a:schemeClr val="dk2"/>
              </a:solidFill>
              <a:latin typeface="Saira"/>
              <a:ea typeface="Saira"/>
              <a:cs typeface="Saira"/>
              <a:sym typeface="Saira"/>
            </a:endParaRPr>
          </a:p>
        </p:txBody>
      </p:sp>
      <p:sp>
        <p:nvSpPr>
          <p:cNvPr id="117" name="Google Shape;117;p17"/>
          <p:cNvSpPr txBox="1"/>
          <p:nvPr/>
        </p:nvSpPr>
        <p:spPr>
          <a:xfrm>
            <a:off x="1345575" y="4405925"/>
            <a:ext cx="20337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Training center</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Capacitaciones en tecnología y aplicación práctica</a:t>
            </a:r>
            <a:endParaRPr>
              <a:solidFill>
                <a:schemeClr val="dk2"/>
              </a:solidFill>
              <a:latin typeface="Saira"/>
              <a:ea typeface="Saira"/>
              <a:cs typeface="Saira"/>
              <a:sym typeface="Saira"/>
            </a:endParaRPr>
          </a:p>
        </p:txBody>
      </p:sp>
      <p:sp>
        <p:nvSpPr>
          <p:cNvPr id="118" name="Google Shape;118;p17"/>
          <p:cNvSpPr txBox="1"/>
          <p:nvPr/>
        </p:nvSpPr>
        <p:spPr>
          <a:xfrm>
            <a:off x="4688700" y="4271650"/>
            <a:ext cx="2140200" cy="20286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Alianzas estratégicas </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con los principales fabricantes de tecnología.</a:t>
            </a:r>
            <a:endParaRPr>
              <a:solidFill>
                <a:schemeClr val="dk2"/>
              </a:solidFill>
              <a:latin typeface="Saira"/>
              <a:ea typeface="Saira"/>
              <a:cs typeface="Saira"/>
              <a:sym typeface="Saira"/>
            </a:endParaRPr>
          </a:p>
          <a:p>
            <a:pPr indent="0" lvl="0" marL="114300" rtl="0" algn="l">
              <a:lnSpc>
                <a:spcPct val="115000"/>
              </a:lnSpc>
              <a:spcBef>
                <a:spcPts val="0"/>
              </a:spcBef>
              <a:spcAft>
                <a:spcPts val="0"/>
              </a:spcAft>
              <a:buNone/>
            </a:pPr>
            <a:r>
              <a:t/>
            </a:r>
            <a:endParaRPr>
              <a:solidFill>
                <a:schemeClr val="dk2"/>
              </a:solidFill>
              <a:latin typeface="Saira"/>
              <a:ea typeface="Saira"/>
              <a:cs typeface="Saira"/>
              <a:sym typeface="Saira"/>
            </a:endParaRPr>
          </a:p>
          <a:p>
            <a:pPr indent="0" lvl="0" marL="114300" rtl="0" algn="l">
              <a:lnSpc>
                <a:spcPct val="115000"/>
              </a:lnSpc>
              <a:spcBef>
                <a:spcPts val="0"/>
              </a:spcBef>
              <a:spcAft>
                <a:spcPts val="0"/>
              </a:spcAft>
              <a:buNone/>
            </a:pPr>
            <a:r>
              <a:t/>
            </a:r>
            <a:endParaRPr>
              <a:solidFill>
                <a:schemeClr val="dk2"/>
              </a:solidFill>
              <a:latin typeface="Saira"/>
              <a:ea typeface="Saira"/>
              <a:cs typeface="Saira"/>
              <a:sym typeface="Saira"/>
            </a:endParaRPr>
          </a:p>
        </p:txBody>
      </p:sp>
      <p:pic>
        <p:nvPicPr>
          <p:cNvPr id="119" name="Google Shape;119;p17"/>
          <p:cNvPicPr preferRelativeResize="0"/>
          <p:nvPr/>
        </p:nvPicPr>
        <p:blipFill>
          <a:blip r:embed="rId3">
            <a:alphaModFix/>
          </a:blip>
          <a:stretch>
            <a:fillRect/>
          </a:stretch>
        </p:blipFill>
        <p:spPr>
          <a:xfrm>
            <a:off x="538601" y="4528224"/>
            <a:ext cx="783425" cy="460100"/>
          </a:xfrm>
          <a:prstGeom prst="rect">
            <a:avLst/>
          </a:prstGeom>
          <a:noFill/>
          <a:ln>
            <a:noFill/>
          </a:ln>
        </p:spPr>
      </p:pic>
      <p:pic>
        <p:nvPicPr>
          <p:cNvPr id="120" name="Google Shape;120;p17"/>
          <p:cNvPicPr preferRelativeResize="0"/>
          <p:nvPr/>
        </p:nvPicPr>
        <p:blipFill>
          <a:blip r:embed="rId4">
            <a:alphaModFix/>
          </a:blip>
          <a:stretch>
            <a:fillRect/>
          </a:stretch>
        </p:blipFill>
        <p:spPr>
          <a:xfrm>
            <a:off x="3862339" y="4460950"/>
            <a:ext cx="717646" cy="469232"/>
          </a:xfrm>
          <a:prstGeom prst="rect">
            <a:avLst/>
          </a:prstGeom>
          <a:noFill/>
          <a:ln>
            <a:noFill/>
          </a:ln>
        </p:spPr>
      </p:pic>
      <p:pic>
        <p:nvPicPr>
          <p:cNvPr id="121" name="Google Shape;121;p17"/>
          <p:cNvPicPr preferRelativeResize="0"/>
          <p:nvPr/>
        </p:nvPicPr>
        <p:blipFill>
          <a:blip r:embed="rId5">
            <a:alphaModFix/>
          </a:blip>
          <a:stretch>
            <a:fillRect/>
          </a:stretch>
        </p:blipFill>
        <p:spPr>
          <a:xfrm>
            <a:off x="3782151" y="3020825"/>
            <a:ext cx="856325" cy="607325"/>
          </a:xfrm>
          <a:prstGeom prst="rect">
            <a:avLst/>
          </a:prstGeom>
          <a:noFill/>
          <a:ln>
            <a:noFill/>
          </a:ln>
        </p:spPr>
      </p:pic>
      <p:pic>
        <p:nvPicPr>
          <p:cNvPr id="122" name="Google Shape;122;p17"/>
          <p:cNvPicPr preferRelativeResize="0"/>
          <p:nvPr/>
        </p:nvPicPr>
        <p:blipFill>
          <a:blip r:embed="rId6">
            <a:alphaModFix/>
          </a:blip>
          <a:stretch>
            <a:fillRect/>
          </a:stretch>
        </p:blipFill>
        <p:spPr>
          <a:xfrm>
            <a:off x="717400" y="3065350"/>
            <a:ext cx="449550" cy="704850"/>
          </a:xfrm>
          <a:prstGeom prst="rect">
            <a:avLst/>
          </a:prstGeom>
          <a:noFill/>
          <a:ln>
            <a:noFill/>
          </a:ln>
        </p:spPr>
      </p:pic>
      <p:sp>
        <p:nvSpPr>
          <p:cNvPr id="123" name="Google Shape;123;p17"/>
          <p:cNvSpPr txBox="1"/>
          <p:nvPr>
            <p:ph type="ctrTitle"/>
          </p:nvPr>
        </p:nvSpPr>
        <p:spPr>
          <a:xfrm>
            <a:off x="257700" y="6280086"/>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Nuestros pilares</a:t>
            </a:r>
            <a:endParaRPr/>
          </a:p>
        </p:txBody>
      </p:sp>
      <p:sp>
        <p:nvSpPr>
          <p:cNvPr id="124" name="Google Shape;124;p17"/>
          <p:cNvSpPr txBox="1"/>
          <p:nvPr/>
        </p:nvSpPr>
        <p:spPr>
          <a:xfrm>
            <a:off x="717400" y="7733650"/>
            <a:ext cx="2598000" cy="1613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Trabajamos </a:t>
            </a:r>
            <a:r>
              <a:rPr b="1" lang="es" sz="1600">
                <a:solidFill>
                  <a:srgbClr val="7030A0"/>
                </a:solidFill>
                <a:latin typeface="Saira"/>
                <a:ea typeface="Saira"/>
                <a:cs typeface="Saira"/>
                <a:sym typeface="Saira"/>
              </a:rPr>
              <a:t>en equipo </a:t>
            </a:r>
            <a:r>
              <a:rPr lang="es" sz="1600">
                <a:solidFill>
                  <a:schemeClr val="dk1"/>
                </a:solidFill>
                <a:latin typeface="Saira"/>
                <a:ea typeface="Saira"/>
                <a:cs typeface="Saira"/>
                <a:sym typeface="Saira"/>
              </a:rPr>
              <a:t>para presentar la mejor solución que se adapte a las necesidades de nuestros clientes. </a:t>
            </a:r>
            <a:endParaRPr sz="1600">
              <a:solidFill>
                <a:schemeClr val="dk1"/>
              </a:solidFill>
              <a:latin typeface="Saira"/>
              <a:ea typeface="Saira"/>
              <a:cs typeface="Saira"/>
              <a:sym typeface="Saira"/>
            </a:endParaRPr>
          </a:p>
        </p:txBody>
      </p:sp>
      <p:pic>
        <p:nvPicPr>
          <p:cNvPr id="125" name="Google Shape;125;p17"/>
          <p:cNvPicPr preferRelativeResize="0"/>
          <p:nvPr/>
        </p:nvPicPr>
        <p:blipFill>
          <a:blip r:embed="rId7">
            <a:alphaModFix/>
          </a:blip>
          <a:stretch>
            <a:fillRect/>
          </a:stretch>
        </p:blipFill>
        <p:spPr>
          <a:xfrm>
            <a:off x="3697900" y="7195789"/>
            <a:ext cx="3235726" cy="2982261"/>
          </a:xfrm>
          <a:prstGeom prst="rect">
            <a:avLst/>
          </a:prstGeom>
          <a:noFill/>
          <a:ln>
            <a:noFill/>
          </a:ln>
        </p:spPr>
      </p:pic>
      <p:sp>
        <p:nvSpPr>
          <p:cNvPr id="126" name="Google Shape;126;p17"/>
          <p:cNvSpPr txBox="1"/>
          <p:nvPr/>
        </p:nvSpPr>
        <p:spPr>
          <a:xfrm>
            <a:off x="4447150" y="8043875"/>
            <a:ext cx="1705500" cy="400200"/>
          </a:xfrm>
          <a:prstGeom prst="rect">
            <a:avLst/>
          </a:prstGeom>
          <a:noFill/>
          <a:ln>
            <a:noFill/>
          </a:ln>
        </p:spPr>
        <p:txBody>
          <a:bodyPr anchorCtr="0" anchor="t" bIns="91425" lIns="91425" spcFirstLastPara="1" rIns="91425" wrap="square" tIns="91425">
            <a:spAutoFit/>
          </a:bodyPr>
          <a:lstStyle/>
          <a:p>
            <a:pPr indent="0" lvl="0" marL="114300" rtl="0" algn="ctr">
              <a:lnSpc>
                <a:spcPct val="90000"/>
              </a:lnSpc>
              <a:spcBef>
                <a:spcPts val="1000"/>
              </a:spcBef>
              <a:spcAft>
                <a:spcPts val="0"/>
              </a:spcAft>
              <a:buNone/>
            </a:pPr>
            <a:r>
              <a:rPr lang="es">
                <a:solidFill>
                  <a:srgbClr val="FFFFFF"/>
                </a:solidFill>
                <a:latin typeface="Saira"/>
                <a:ea typeface="Saira"/>
                <a:cs typeface="Saira"/>
                <a:sym typeface="Saira"/>
              </a:rPr>
              <a:t>Comunicación</a:t>
            </a:r>
            <a:endParaRPr>
              <a:solidFill>
                <a:srgbClr val="FFFFFF"/>
              </a:solidFill>
              <a:latin typeface="Saira"/>
              <a:ea typeface="Saira"/>
              <a:cs typeface="Saira"/>
              <a:sym typeface="Saira"/>
            </a:endParaRPr>
          </a:p>
        </p:txBody>
      </p:sp>
      <p:sp>
        <p:nvSpPr>
          <p:cNvPr id="127" name="Google Shape;127;p17"/>
          <p:cNvSpPr txBox="1"/>
          <p:nvPr/>
        </p:nvSpPr>
        <p:spPr>
          <a:xfrm>
            <a:off x="3782150" y="9422950"/>
            <a:ext cx="1535100" cy="648000"/>
          </a:xfrm>
          <a:prstGeom prst="rect">
            <a:avLst/>
          </a:prstGeom>
          <a:noFill/>
          <a:ln>
            <a:noFill/>
          </a:ln>
        </p:spPr>
        <p:txBody>
          <a:bodyPr anchorCtr="0" anchor="t" bIns="91425" lIns="91425" spcFirstLastPara="1" rIns="91425" wrap="square" tIns="91425">
            <a:spAutoFit/>
          </a:bodyPr>
          <a:lstStyle/>
          <a:p>
            <a:pPr indent="0" lvl="0" marL="114300" rtl="0" algn="ctr">
              <a:lnSpc>
                <a:spcPct val="115000"/>
              </a:lnSpc>
              <a:spcBef>
                <a:spcPts val="0"/>
              </a:spcBef>
              <a:spcAft>
                <a:spcPts val="0"/>
              </a:spcAft>
              <a:buNone/>
            </a:pPr>
            <a:r>
              <a:rPr lang="es">
                <a:solidFill>
                  <a:srgbClr val="FFFFFF"/>
                </a:solidFill>
                <a:latin typeface="Saira"/>
                <a:ea typeface="Saira"/>
                <a:cs typeface="Saira"/>
                <a:sym typeface="Saira"/>
              </a:rPr>
              <a:t>Equipos motivados</a:t>
            </a:r>
            <a:endParaRPr>
              <a:solidFill>
                <a:srgbClr val="FFFFFF"/>
              </a:solidFill>
              <a:latin typeface="Saira"/>
              <a:ea typeface="Saira"/>
              <a:cs typeface="Saira"/>
              <a:sym typeface="Saira"/>
            </a:endParaRPr>
          </a:p>
        </p:txBody>
      </p:sp>
      <p:sp>
        <p:nvSpPr>
          <p:cNvPr id="128" name="Google Shape;128;p17"/>
          <p:cNvSpPr txBox="1"/>
          <p:nvPr/>
        </p:nvSpPr>
        <p:spPr>
          <a:xfrm>
            <a:off x="5317300" y="9422950"/>
            <a:ext cx="1425000" cy="648000"/>
          </a:xfrm>
          <a:prstGeom prst="rect">
            <a:avLst/>
          </a:prstGeom>
          <a:noFill/>
          <a:ln>
            <a:noFill/>
          </a:ln>
        </p:spPr>
        <p:txBody>
          <a:bodyPr anchorCtr="0" anchor="t" bIns="91425" lIns="91425" spcFirstLastPara="1" rIns="91425" wrap="square" tIns="91425">
            <a:spAutoFit/>
          </a:bodyPr>
          <a:lstStyle/>
          <a:p>
            <a:pPr indent="0" lvl="0" marL="114300" rtl="0" algn="ctr">
              <a:lnSpc>
                <a:spcPct val="115000"/>
              </a:lnSpc>
              <a:spcBef>
                <a:spcPts val="0"/>
              </a:spcBef>
              <a:spcAft>
                <a:spcPts val="0"/>
              </a:spcAft>
              <a:buNone/>
            </a:pPr>
            <a:r>
              <a:rPr lang="es">
                <a:solidFill>
                  <a:srgbClr val="FFFFFF"/>
                </a:solidFill>
                <a:latin typeface="Saira"/>
                <a:ea typeface="Saira"/>
                <a:cs typeface="Saira"/>
                <a:sym typeface="Saira"/>
              </a:rPr>
              <a:t>Calidad humana</a:t>
            </a:r>
            <a:endParaRPr>
              <a:solidFill>
                <a:srgbClr val="FFFFFF"/>
              </a:solidFill>
              <a:latin typeface="Saira"/>
              <a:ea typeface="Saira"/>
              <a:cs typeface="Saira"/>
              <a:sym typeface="Sair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8"/>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Entrenamiento</a:t>
            </a:r>
            <a:endParaRPr/>
          </a:p>
        </p:txBody>
      </p:sp>
      <p:sp>
        <p:nvSpPr>
          <p:cNvPr id="134" name="Google Shape;134;p18"/>
          <p:cNvSpPr txBox="1"/>
          <p:nvPr/>
        </p:nvSpPr>
        <p:spPr>
          <a:xfrm>
            <a:off x="717400" y="2530575"/>
            <a:ext cx="6232200" cy="3453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800">
                <a:solidFill>
                  <a:srgbClr val="404040"/>
                </a:solidFill>
                <a:latin typeface="Saira"/>
                <a:ea typeface="Saira"/>
                <a:cs typeface="Saira"/>
                <a:sym typeface="Saira"/>
              </a:rPr>
              <a:t>Consideramos la capacitación y el entrenamiento como un factor clave en la prestación de un servicio de outsourcing de calidad World Class.</a:t>
            </a:r>
            <a:endParaRPr b="1" sz="1800">
              <a:solidFill>
                <a:srgbClr val="404040"/>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Desde Intellihelp desarrollamos nuestra propia </a:t>
            </a:r>
            <a:r>
              <a:rPr b="1" lang="es" sz="1800">
                <a:solidFill>
                  <a:srgbClr val="663399"/>
                </a:solidFill>
                <a:latin typeface="Saira"/>
                <a:ea typeface="Saira"/>
                <a:cs typeface="Saira"/>
                <a:sym typeface="Saira"/>
              </a:rPr>
              <a:t>plataforma de e-learning</a:t>
            </a:r>
            <a:r>
              <a:rPr lang="es" sz="1800">
                <a:solidFill>
                  <a:schemeClr val="dk1"/>
                </a:solidFill>
                <a:latin typeface="Saira"/>
                <a:ea typeface="Saira"/>
                <a:cs typeface="Saira"/>
                <a:sym typeface="Saira"/>
              </a:rPr>
              <a:t> de manera de mantener un cronograma de capacitación tanto para nuestros recursos de staff como para los de nuestros clientes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 </a:t>
            </a:r>
            <a:endParaRPr sz="1800">
              <a:solidFill>
                <a:schemeClr val="dk1"/>
              </a:solidFill>
              <a:latin typeface="Saira"/>
              <a:ea typeface="Saira"/>
              <a:cs typeface="Saira"/>
              <a:sym typeface="Saira"/>
            </a:endParaRPr>
          </a:p>
        </p:txBody>
      </p:sp>
      <p:pic>
        <p:nvPicPr>
          <p:cNvPr id="135" name="Google Shape;135;p18"/>
          <p:cNvPicPr preferRelativeResize="0"/>
          <p:nvPr/>
        </p:nvPicPr>
        <p:blipFill rotWithShape="1">
          <a:blip r:embed="rId3">
            <a:alphaModFix/>
          </a:blip>
          <a:srcRect b="0" l="18315" r="18309" t="0"/>
          <a:stretch/>
        </p:blipFill>
        <p:spPr>
          <a:xfrm>
            <a:off x="0" y="5669700"/>
            <a:ext cx="7560002" cy="4605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p:nvPr/>
        </p:nvSpPr>
        <p:spPr>
          <a:xfrm>
            <a:off x="-16050" y="1068825"/>
            <a:ext cx="7592100" cy="9069300"/>
          </a:xfrm>
          <a:prstGeom prst="rect">
            <a:avLst/>
          </a:prstGeom>
          <a:solidFill>
            <a:srgbClr val="F3F3F3">
              <a:alpha val="55800"/>
            </a:srgbClr>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800">
                <a:solidFill>
                  <a:schemeClr val="dk1"/>
                </a:solidFill>
              </a:rPr>
              <a:t>Outsourcing</a:t>
            </a:r>
            <a:endParaRPr sz="1800">
              <a:solidFill>
                <a:schemeClr val="dk1"/>
              </a:solidFill>
            </a:endParaRPr>
          </a:p>
        </p:txBody>
      </p:sp>
      <p:sp>
        <p:nvSpPr>
          <p:cNvPr id="141" name="Google Shape;141;p19"/>
          <p:cNvSpPr/>
          <p:nvPr/>
        </p:nvSpPr>
        <p:spPr>
          <a:xfrm>
            <a:off x="220091" y="1514241"/>
            <a:ext cx="7204200" cy="7204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19200" y="1317150"/>
            <a:ext cx="7598400" cy="7598400"/>
          </a:xfrm>
          <a:prstGeom prst="ellipse">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800">
                <a:solidFill>
                  <a:schemeClr val="dk1"/>
                </a:solidFill>
              </a:rPr>
              <a:t>Búsqueda de recursos</a:t>
            </a:r>
            <a:endParaRPr sz="1800">
              <a:solidFill>
                <a:schemeClr val="dk1"/>
              </a:solidFill>
            </a:endParaRPr>
          </a:p>
        </p:txBody>
      </p:sp>
      <p:sp>
        <p:nvSpPr>
          <p:cNvPr id="143" name="Google Shape;143;p19"/>
          <p:cNvSpPr/>
          <p:nvPr/>
        </p:nvSpPr>
        <p:spPr>
          <a:xfrm>
            <a:off x="2242800" y="3682800"/>
            <a:ext cx="3074400" cy="3074400"/>
          </a:xfrm>
          <a:prstGeom prst="ellipse">
            <a:avLst/>
          </a:prstGeom>
          <a:solidFill>
            <a:srgbClr val="6633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txBox="1"/>
          <p:nvPr>
            <p:ph type="ctrTitle"/>
          </p:nvPr>
        </p:nvSpPr>
        <p:spPr>
          <a:xfrm>
            <a:off x="2122350" y="4867425"/>
            <a:ext cx="33153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solidFill>
                  <a:schemeClr val="lt1"/>
                </a:solidFill>
              </a:rPr>
              <a:t>Soluciones</a:t>
            </a:r>
            <a:endParaRPr>
              <a:solidFill>
                <a:schemeClr val="lt1"/>
              </a:solidFill>
            </a:endParaRPr>
          </a:p>
        </p:txBody>
      </p:sp>
      <p:sp>
        <p:nvSpPr>
          <p:cNvPr id="145" name="Google Shape;145;p19"/>
          <p:cNvSpPr txBox="1"/>
          <p:nvPr/>
        </p:nvSpPr>
        <p:spPr>
          <a:xfrm>
            <a:off x="952875" y="2818025"/>
            <a:ext cx="30000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-Biométricos convencionales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-Video seguridad</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-Video vigilancia –Soluciones via drones</a:t>
            </a:r>
            <a:endParaRPr sz="1000">
              <a:solidFill>
                <a:srgbClr val="7F7F7F"/>
              </a:solidFill>
              <a:latin typeface="Saira"/>
              <a:ea typeface="Saira"/>
              <a:cs typeface="Saira"/>
              <a:sym typeface="Saira"/>
            </a:endParaRPr>
          </a:p>
        </p:txBody>
      </p:sp>
      <p:sp>
        <p:nvSpPr>
          <p:cNvPr id="146" name="Google Shape;146;p19"/>
          <p:cNvSpPr txBox="1"/>
          <p:nvPr/>
        </p:nvSpPr>
        <p:spPr>
          <a:xfrm>
            <a:off x="1179675" y="2507875"/>
            <a:ext cx="25464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Seguridad</a:t>
            </a:r>
            <a:endParaRPr b="1" sz="1800">
              <a:solidFill>
                <a:schemeClr val="dk1"/>
              </a:solidFill>
              <a:latin typeface="Saira"/>
              <a:ea typeface="Saira"/>
              <a:cs typeface="Saira"/>
              <a:sym typeface="Saira"/>
            </a:endParaRPr>
          </a:p>
        </p:txBody>
      </p:sp>
      <p:sp>
        <p:nvSpPr>
          <p:cNvPr id="147" name="Google Shape;147;p19"/>
          <p:cNvSpPr txBox="1"/>
          <p:nvPr/>
        </p:nvSpPr>
        <p:spPr>
          <a:xfrm>
            <a:off x="352325" y="4190225"/>
            <a:ext cx="18465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Cloud</a:t>
            </a:r>
            <a:endParaRPr b="1" sz="1800">
              <a:solidFill>
                <a:schemeClr val="dk1"/>
              </a:solidFill>
              <a:latin typeface="Saira"/>
              <a:ea typeface="Saira"/>
              <a:cs typeface="Saira"/>
              <a:sym typeface="Saira"/>
            </a:endParaRPr>
          </a:p>
        </p:txBody>
      </p:sp>
      <p:sp>
        <p:nvSpPr>
          <p:cNvPr id="148" name="Google Shape;148;p19"/>
          <p:cNvSpPr txBox="1"/>
          <p:nvPr/>
        </p:nvSpPr>
        <p:spPr>
          <a:xfrm>
            <a:off x="5375400" y="4190225"/>
            <a:ext cx="19422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Data Center</a:t>
            </a:r>
            <a:endParaRPr b="1" sz="1800">
              <a:solidFill>
                <a:schemeClr val="dk1"/>
              </a:solidFill>
              <a:latin typeface="Saira"/>
              <a:ea typeface="Saira"/>
              <a:cs typeface="Saira"/>
              <a:sym typeface="Saira"/>
            </a:endParaRPr>
          </a:p>
        </p:txBody>
      </p:sp>
      <p:sp>
        <p:nvSpPr>
          <p:cNvPr id="149" name="Google Shape;149;p19"/>
          <p:cNvSpPr txBox="1"/>
          <p:nvPr/>
        </p:nvSpPr>
        <p:spPr>
          <a:xfrm>
            <a:off x="1183263" y="7389675"/>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Redes indoor</a:t>
            </a:r>
            <a:endParaRPr b="1" sz="1800">
              <a:solidFill>
                <a:schemeClr val="dk1"/>
              </a:solidFill>
              <a:latin typeface="Saira"/>
              <a:ea typeface="Saira"/>
              <a:cs typeface="Saira"/>
              <a:sym typeface="Saira"/>
            </a:endParaRPr>
          </a:p>
        </p:txBody>
      </p:sp>
      <p:sp>
        <p:nvSpPr>
          <p:cNvPr id="150" name="Google Shape;150;p19"/>
          <p:cNvSpPr txBox="1"/>
          <p:nvPr/>
        </p:nvSpPr>
        <p:spPr>
          <a:xfrm>
            <a:off x="3591288" y="7389675"/>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Redes outdoor</a:t>
            </a:r>
            <a:endParaRPr b="1" sz="1800">
              <a:solidFill>
                <a:schemeClr val="dk1"/>
              </a:solidFill>
              <a:latin typeface="Saira"/>
              <a:ea typeface="Saira"/>
              <a:cs typeface="Saira"/>
              <a:sym typeface="Saira"/>
            </a:endParaRPr>
          </a:p>
        </p:txBody>
      </p:sp>
      <p:sp>
        <p:nvSpPr>
          <p:cNvPr id="151" name="Google Shape;151;p19"/>
          <p:cNvSpPr txBox="1"/>
          <p:nvPr/>
        </p:nvSpPr>
        <p:spPr>
          <a:xfrm>
            <a:off x="5285250" y="4457350"/>
            <a:ext cx="21225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-Sistemas Hiperconvergentes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-SDN -Servers -Switches</a:t>
            </a:r>
            <a:endParaRPr sz="1000">
              <a:solidFill>
                <a:srgbClr val="7F7F7F"/>
              </a:solidFill>
              <a:latin typeface="Saira"/>
              <a:ea typeface="Saira"/>
              <a:cs typeface="Saira"/>
              <a:sym typeface="Saira"/>
            </a:endParaRPr>
          </a:p>
        </p:txBody>
      </p:sp>
      <p:sp>
        <p:nvSpPr>
          <p:cNvPr id="152" name="Google Shape;152;p19"/>
          <p:cNvSpPr txBox="1"/>
          <p:nvPr/>
        </p:nvSpPr>
        <p:spPr>
          <a:xfrm>
            <a:off x="4213099" y="7775175"/>
            <a:ext cx="1753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FTTH</a:t>
            </a:r>
            <a:endParaRPr sz="1000">
              <a:solidFill>
                <a:srgbClr val="7F7F7F"/>
              </a:solidFill>
              <a:latin typeface="Saira"/>
              <a:ea typeface="Saira"/>
              <a:cs typeface="Saira"/>
              <a:sym typeface="Saira"/>
            </a:endParaRPr>
          </a:p>
        </p:txBody>
      </p:sp>
      <p:sp>
        <p:nvSpPr>
          <p:cNvPr id="153" name="Google Shape;153;p19"/>
          <p:cNvSpPr txBox="1"/>
          <p:nvPr/>
        </p:nvSpPr>
        <p:spPr>
          <a:xfrm>
            <a:off x="1573100" y="7702900"/>
            <a:ext cx="21225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-Core Routing -Access Routing -LAN Switching -Wireless LAN</a:t>
            </a:r>
            <a:endParaRPr sz="1000">
              <a:solidFill>
                <a:srgbClr val="7F7F7F"/>
              </a:solidFill>
              <a:latin typeface="Saira"/>
              <a:ea typeface="Saira"/>
              <a:cs typeface="Saira"/>
              <a:sym typeface="Saira"/>
            </a:endParaRPr>
          </a:p>
        </p:txBody>
      </p:sp>
      <p:sp>
        <p:nvSpPr>
          <p:cNvPr id="154" name="Google Shape;154;p19"/>
          <p:cNvSpPr txBox="1"/>
          <p:nvPr/>
        </p:nvSpPr>
        <p:spPr>
          <a:xfrm>
            <a:off x="164825" y="4457350"/>
            <a:ext cx="21225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-Nube Privada -Nube Pública</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-Nube Híbrida -Orquestación</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-Automatización</a:t>
            </a:r>
            <a:endParaRPr sz="1000">
              <a:solidFill>
                <a:srgbClr val="7F7F7F"/>
              </a:solidFill>
              <a:latin typeface="Saira"/>
              <a:ea typeface="Saira"/>
              <a:cs typeface="Saira"/>
              <a:sym typeface="Saira"/>
            </a:endParaRPr>
          </a:p>
        </p:txBody>
      </p:sp>
      <p:sp>
        <p:nvSpPr>
          <p:cNvPr id="155" name="Google Shape;155;p19"/>
          <p:cNvSpPr txBox="1"/>
          <p:nvPr/>
        </p:nvSpPr>
        <p:spPr>
          <a:xfrm>
            <a:off x="3900525" y="2538625"/>
            <a:ext cx="2438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1800">
                <a:latin typeface="Saira"/>
                <a:ea typeface="Saira"/>
                <a:cs typeface="Saira"/>
                <a:sym typeface="Saira"/>
              </a:rPr>
              <a:t>IOT</a:t>
            </a:r>
            <a:endParaRPr b="1" sz="1800">
              <a:latin typeface="Saira"/>
              <a:ea typeface="Saira"/>
              <a:cs typeface="Saira"/>
              <a:sym typeface="Saira"/>
            </a:endParaRPr>
          </a:p>
        </p:txBody>
      </p:sp>
      <p:sp>
        <p:nvSpPr>
          <p:cNvPr id="156" name="Google Shape;156;p19"/>
          <p:cNvSpPr txBox="1"/>
          <p:nvPr/>
        </p:nvSpPr>
        <p:spPr>
          <a:xfrm>
            <a:off x="3619875" y="2818025"/>
            <a:ext cx="30000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a medida</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-Monitoreo en tiempo real</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-Aplicaciones en la nube</a:t>
            </a:r>
            <a:endParaRPr sz="1000">
              <a:solidFill>
                <a:srgbClr val="7F7F7F"/>
              </a:solidFill>
              <a:latin typeface="Saira"/>
              <a:ea typeface="Saira"/>
              <a:cs typeface="Saira"/>
              <a:sym typeface="Saira"/>
            </a:endParaRPr>
          </a:p>
        </p:txBody>
      </p:sp>
      <p:pic>
        <p:nvPicPr>
          <p:cNvPr id="157" name="Google Shape;157;p19"/>
          <p:cNvPicPr preferRelativeResize="0"/>
          <p:nvPr/>
        </p:nvPicPr>
        <p:blipFill>
          <a:blip r:embed="rId3">
            <a:alphaModFix/>
          </a:blip>
          <a:stretch>
            <a:fillRect/>
          </a:stretch>
        </p:blipFill>
        <p:spPr>
          <a:xfrm>
            <a:off x="2204879" y="2061579"/>
            <a:ext cx="495993" cy="376269"/>
          </a:xfrm>
          <a:prstGeom prst="rect">
            <a:avLst/>
          </a:prstGeom>
          <a:noFill/>
          <a:ln>
            <a:noFill/>
          </a:ln>
        </p:spPr>
      </p:pic>
      <p:pic>
        <p:nvPicPr>
          <p:cNvPr id="158" name="Google Shape;158;p19"/>
          <p:cNvPicPr preferRelativeResize="0"/>
          <p:nvPr/>
        </p:nvPicPr>
        <p:blipFill>
          <a:blip r:embed="rId4">
            <a:alphaModFix/>
          </a:blip>
          <a:stretch>
            <a:fillRect/>
          </a:stretch>
        </p:blipFill>
        <p:spPr>
          <a:xfrm>
            <a:off x="4820569" y="1971775"/>
            <a:ext cx="598612" cy="555853"/>
          </a:xfrm>
          <a:prstGeom prst="rect">
            <a:avLst/>
          </a:prstGeom>
          <a:noFill/>
          <a:ln>
            <a:noFill/>
          </a:ln>
        </p:spPr>
      </p:pic>
      <p:pic>
        <p:nvPicPr>
          <p:cNvPr id="159" name="Google Shape;159;p19"/>
          <p:cNvPicPr preferRelativeResize="0"/>
          <p:nvPr/>
        </p:nvPicPr>
        <p:blipFill>
          <a:blip r:embed="rId5">
            <a:alphaModFix/>
          </a:blip>
          <a:stretch>
            <a:fillRect/>
          </a:stretch>
        </p:blipFill>
        <p:spPr>
          <a:xfrm>
            <a:off x="908300" y="3724751"/>
            <a:ext cx="720309" cy="427166"/>
          </a:xfrm>
          <a:prstGeom prst="rect">
            <a:avLst/>
          </a:prstGeom>
          <a:noFill/>
          <a:ln>
            <a:noFill/>
          </a:ln>
        </p:spPr>
      </p:pic>
      <p:pic>
        <p:nvPicPr>
          <p:cNvPr id="160" name="Google Shape;160;p19"/>
          <p:cNvPicPr preferRelativeResize="0"/>
          <p:nvPr/>
        </p:nvPicPr>
        <p:blipFill>
          <a:blip r:embed="rId6">
            <a:alphaModFix/>
          </a:blip>
          <a:stretch>
            <a:fillRect/>
          </a:stretch>
        </p:blipFill>
        <p:spPr>
          <a:xfrm>
            <a:off x="6040787" y="3733123"/>
            <a:ext cx="611425" cy="410415"/>
          </a:xfrm>
          <a:prstGeom prst="rect">
            <a:avLst/>
          </a:prstGeom>
          <a:noFill/>
          <a:ln>
            <a:noFill/>
          </a:ln>
        </p:spPr>
      </p:pic>
      <p:sp>
        <p:nvSpPr>
          <p:cNvPr id="161" name="Google Shape;161;p19"/>
          <p:cNvSpPr txBox="1"/>
          <p:nvPr/>
        </p:nvSpPr>
        <p:spPr>
          <a:xfrm>
            <a:off x="504725" y="5790425"/>
            <a:ext cx="18465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Acceso</a:t>
            </a:r>
            <a:endParaRPr b="1" sz="1800">
              <a:solidFill>
                <a:schemeClr val="dk1"/>
              </a:solidFill>
              <a:latin typeface="Saira"/>
              <a:ea typeface="Saira"/>
              <a:cs typeface="Saira"/>
              <a:sym typeface="Saira"/>
            </a:endParaRPr>
          </a:p>
        </p:txBody>
      </p:sp>
      <p:sp>
        <p:nvSpPr>
          <p:cNvPr id="162" name="Google Shape;162;p19"/>
          <p:cNvSpPr txBox="1"/>
          <p:nvPr/>
        </p:nvSpPr>
        <p:spPr>
          <a:xfrm>
            <a:off x="5026575" y="5790425"/>
            <a:ext cx="23049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600">
                <a:solidFill>
                  <a:schemeClr val="dk1"/>
                </a:solidFill>
                <a:latin typeface="Saira"/>
                <a:ea typeface="Saira"/>
                <a:cs typeface="Saira"/>
                <a:sym typeface="Saira"/>
              </a:rPr>
              <a:t>Energías renovables</a:t>
            </a:r>
            <a:endParaRPr b="1" sz="1600">
              <a:solidFill>
                <a:schemeClr val="dk1"/>
              </a:solidFill>
              <a:latin typeface="Saira"/>
              <a:ea typeface="Saira"/>
              <a:cs typeface="Saira"/>
              <a:sym typeface="Saira"/>
            </a:endParaRPr>
          </a:p>
        </p:txBody>
      </p:sp>
      <p:sp>
        <p:nvSpPr>
          <p:cNvPr id="163" name="Google Shape;163;p19"/>
          <p:cNvSpPr txBox="1"/>
          <p:nvPr/>
        </p:nvSpPr>
        <p:spPr>
          <a:xfrm>
            <a:off x="5117775" y="6057550"/>
            <a:ext cx="21225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-Soluciones Solares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“On-Grid” -“Off-Grid”</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Híbridos</a:t>
            </a:r>
            <a:endParaRPr sz="1000">
              <a:solidFill>
                <a:srgbClr val="7F7F7F"/>
              </a:solidFill>
              <a:latin typeface="Saira"/>
              <a:ea typeface="Saira"/>
              <a:cs typeface="Saira"/>
              <a:sym typeface="Saira"/>
            </a:endParaRPr>
          </a:p>
        </p:txBody>
      </p:sp>
      <p:sp>
        <p:nvSpPr>
          <p:cNvPr id="164" name="Google Shape;164;p19"/>
          <p:cNvSpPr txBox="1"/>
          <p:nvPr/>
        </p:nvSpPr>
        <p:spPr>
          <a:xfrm>
            <a:off x="317225" y="6057550"/>
            <a:ext cx="2122500" cy="869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-Distribución de contenidos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CATV -Redes híbridas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PON -3 PLAY -IPTV</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–HFC -VoIP</a:t>
            </a:r>
            <a:endParaRPr sz="1000">
              <a:solidFill>
                <a:srgbClr val="7F7F7F"/>
              </a:solidFill>
              <a:latin typeface="Saira"/>
              <a:ea typeface="Saira"/>
              <a:cs typeface="Saira"/>
              <a:sym typeface="Saira"/>
            </a:endParaRPr>
          </a:p>
        </p:txBody>
      </p:sp>
      <p:pic>
        <p:nvPicPr>
          <p:cNvPr id="165" name="Google Shape;165;p19"/>
          <p:cNvPicPr preferRelativeResize="0"/>
          <p:nvPr/>
        </p:nvPicPr>
        <p:blipFill>
          <a:blip r:embed="rId7">
            <a:alphaModFix/>
          </a:blip>
          <a:stretch>
            <a:fillRect/>
          </a:stretch>
        </p:blipFill>
        <p:spPr>
          <a:xfrm>
            <a:off x="5934083" y="5362364"/>
            <a:ext cx="489885" cy="458278"/>
          </a:xfrm>
          <a:prstGeom prst="rect">
            <a:avLst/>
          </a:prstGeom>
          <a:noFill/>
          <a:ln>
            <a:noFill/>
          </a:ln>
        </p:spPr>
      </p:pic>
      <p:pic>
        <p:nvPicPr>
          <p:cNvPr id="166" name="Google Shape;166;p19"/>
          <p:cNvPicPr preferRelativeResize="0"/>
          <p:nvPr/>
        </p:nvPicPr>
        <p:blipFill>
          <a:blip r:embed="rId8">
            <a:alphaModFix/>
          </a:blip>
          <a:stretch>
            <a:fillRect/>
          </a:stretch>
        </p:blipFill>
        <p:spPr>
          <a:xfrm>
            <a:off x="1198282" y="5361077"/>
            <a:ext cx="505688" cy="505686"/>
          </a:xfrm>
          <a:prstGeom prst="rect">
            <a:avLst/>
          </a:prstGeom>
          <a:noFill/>
          <a:ln>
            <a:noFill/>
          </a:ln>
        </p:spPr>
      </p:pic>
      <p:pic>
        <p:nvPicPr>
          <p:cNvPr id="167" name="Google Shape;167;p19"/>
          <p:cNvPicPr preferRelativeResize="0"/>
          <p:nvPr/>
        </p:nvPicPr>
        <p:blipFill>
          <a:blip r:embed="rId9">
            <a:alphaModFix/>
          </a:blip>
          <a:stretch>
            <a:fillRect/>
          </a:stretch>
        </p:blipFill>
        <p:spPr>
          <a:xfrm>
            <a:off x="4788975" y="7031125"/>
            <a:ext cx="604648" cy="386977"/>
          </a:xfrm>
          <a:prstGeom prst="rect">
            <a:avLst/>
          </a:prstGeom>
          <a:noFill/>
          <a:ln>
            <a:noFill/>
          </a:ln>
        </p:spPr>
      </p:pic>
      <p:pic>
        <p:nvPicPr>
          <p:cNvPr id="168" name="Google Shape;168;p19"/>
          <p:cNvPicPr preferRelativeResize="0"/>
          <p:nvPr/>
        </p:nvPicPr>
        <p:blipFill>
          <a:blip r:embed="rId10">
            <a:alphaModFix/>
          </a:blip>
          <a:stretch>
            <a:fillRect/>
          </a:stretch>
        </p:blipFill>
        <p:spPr>
          <a:xfrm>
            <a:off x="2295744" y="6971011"/>
            <a:ext cx="677206" cy="459536"/>
          </a:xfrm>
          <a:prstGeom prst="rect">
            <a:avLst/>
          </a:prstGeom>
          <a:noFill/>
          <a:ln>
            <a:noFill/>
          </a:ln>
        </p:spPr>
      </p:pic>
      <p:pic>
        <p:nvPicPr>
          <p:cNvPr id="169" name="Google Shape;169;p19"/>
          <p:cNvPicPr preferRelativeResize="0"/>
          <p:nvPr/>
        </p:nvPicPr>
        <p:blipFill>
          <a:blip r:embed="rId11">
            <a:alphaModFix/>
          </a:blip>
          <a:stretch>
            <a:fillRect/>
          </a:stretch>
        </p:blipFill>
        <p:spPr>
          <a:xfrm rot="5400000">
            <a:off x="3140063" y="5946037"/>
            <a:ext cx="1278350" cy="75584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0"/>
          <p:cNvSpPr/>
          <p:nvPr/>
        </p:nvSpPr>
        <p:spPr>
          <a:xfrm>
            <a:off x="0" y="3762500"/>
            <a:ext cx="7592100" cy="6677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20"/>
          <p:cNvPicPr preferRelativeResize="0"/>
          <p:nvPr/>
        </p:nvPicPr>
        <p:blipFill rotWithShape="1">
          <a:blip r:embed="rId3">
            <a:alphaModFix/>
          </a:blip>
          <a:srcRect b="0" l="20911" r="0" t="34344"/>
          <a:stretch/>
        </p:blipFill>
        <p:spPr>
          <a:xfrm>
            <a:off x="63950" y="3258200"/>
            <a:ext cx="7370100" cy="6917425"/>
          </a:xfrm>
          <a:prstGeom prst="rect">
            <a:avLst/>
          </a:prstGeom>
          <a:noFill/>
          <a:ln>
            <a:noFill/>
          </a:ln>
        </p:spPr>
      </p:pic>
      <p:sp>
        <p:nvSpPr>
          <p:cNvPr id="176" name="Google Shape;176;p20"/>
          <p:cNvSpPr txBox="1"/>
          <p:nvPr>
            <p:ph type="ctrTitle"/>
          </p:nvPr>
        </p:nvSpPr>
        <p:spPr>
          <a:xfrm>
            <a:off x="257700" y="1511299"/>
            <a:ext cx="7044600" cy="153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a:t>
            </a:r>
            <a:r>
              <a:rPr lang="es"/>
              <a:t>resencia regional a través de partners</a:t>
            </a:r>
            <a:endParaRPr/>
          </a:p>
        </p:txBody>
      </p:sp>
      <p:sp>
        <p:nvSpPr>
          <p:cNvPr id="177" name="Google Shape;177;p20"/>
          <p:cNvSpPr txBox="1"/>
          <p:nvPr>
            <p:ph idx="1" type="subTitle"/>
          </p:nvPr>
        </p:nvSpPr>
        <p:spPr>
          <a:xfrm>
            <a:off x="4446950" y="4616225"/>
            <a:ext cx="2647800" cy="50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Miami</a:t>
            </a:r>
            <a:endParaRPr/>
          </a:p>
        </p:txBody>
      </p:sp>
      <p:sp>
        <p:nvSpPr>
          <p:cNvPr id="178" name="Google Shape;178;p20"/>
          <p:cNvSpPr txBox="1"/>
          <p:nvPr/>
        </p:nvSpPr>
        <p:spPr>
          <a:xfrm>
            <a:off x="1370750" y="6902225"/>
            <a:ext cx="1868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Lima</a:t>
            </a:r>
            <a:endParaRPr/>
          </a:p>
        </p:txBody>
      </p:sp>
      <p:sp>
        <p:nvSpPr>
          <p:cNvPr id="179" name="Google Shape;179;p20"/>
          <p:cNvSpPr txBox="1"/>
          <p:nvPr/>
        </p:nvSpPr>
        <p:spPr>
          <a:xfrm>
            <a:off x="1370750" y="58122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Bogotá</a:t>
            </a:r>
            <a:endParaRPr/>
          </a:p>
        </p:txBody>
      </p:sp>
      <p:sp>
        <p:nvSpPr>
          <p:cNvPr id="180" name="Google Shape;180;p20"/>
          <p:cNvSpPr txBox="1"/>
          <p:nvPr/>
        </p:nvSpPr>
        <p:spPr>
          <a:xfrm>
            <a:off x="5341500" y="8619025"/>
            <a:ext cx="19608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Buenos Aires</a:t>
            </a:r>
            <a:endParaRPr/>
          </a:p>
        </p:txBody>
      </p:sp>
      <p:sp>
        <p:nvSpPr>
          <p:cNvPr id="181" name="Google Shape;181;p20"/>
          <p:cNvSpPr txBox="1"/>
          <p:nvPr/>
        </p:nvSpPr>
        <p:spPr>
          <a:xfrm>
            <a:off x="5406775" y="8187325"/>
            <a:ext cx="1868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Montevideo</a:t>
            </a:r>
            <a:endParaRPr/>
          </a:p>
        </p:txBody>
      </p:sp>
      <p:sp>
        <p:nvSpPr>
          <p:cNvPr id="182" name="Google Shape;182;p20"/>
          <p:cNvSpPr txBox="1"/>
          <p:nvPr/>
        </p:nvSpPr>
        <p:spPr>
          <a:xfrm>
            <a:off x="1370750" y="8119900"/>
            <a:ext cx="1626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Santiago</a:t>
            </a:r>
            <a:endParaRPr/>
          </a:p>
        </p:txBody>
      </p:sp>
      <p:cxnSp>
        <p:nvCxnSpPr>
          <p:cNvPr id="183" name="Google Shape;183;p20"/>
          <p:cNvCxnSpPr>
            <a:stCxn id="177" idx="1"/>
          </p:cNvCxnSpPr>
          <p:nvPr/>
        </p:nvCxnSpPr>
        <p:spPr>
          <a:xfrm rot="10800000">
            <a:off x="3359750" y="4870175"/>
            <a:ext cx="1087200" cy="0"/>
          </a:xfrm>
          <a:prstGeom prst="straightConnector1">
            <a:avLst/>
          </a:prstGeom>
          <a:noFill/>
          <a:ln cap="flat" cmpd="sng" w="19050">
            <a:solidFill>
              <a:schemeClr val="lt1"/>
            </a:solidFill>
            <a:prstDash val="solid"/>
            <a:round/>
            <a:headEnd len="med" w="med" type="none"/>
            <a:tailEnd len="med" w="med" type="none"/>
          </a:ln>
        </p:spPr>
      </p:cxnSp>
      <p:cxnSp>
        <p:nvCxnSpPr>
          <p:cNvPr id="184" name="Google Shape;184;p20"/>
          <p:cNvCxnSpPr/>
          <p:nvPr/>
        </p:nvCxnSpPr>
        <p:spPr>
          <a:xfrm rot="10800000">
            <a:off x="4654275" y="8560025"/>
            <a:ext cx="701400" cy="334800"/>
          </a:xfrm>
          <a:prstGeom prst="straightConnector1">
            <a:avLst/>
          </a:prstGeom>
          <a:noFill/>
          <a:ln cap="flat" cmpd="sng" w="19050">
            <a:solidFill>
              <a:schemeClr val="lt1"/>
            </a:solidFill>
            <a:prstDash val="solid"/>
            <a:round/>
            <a:headEnd len="med" w="med" type="none"/>
            <a:tailEnd len="med" w="med" type="none"/>
          </a:ln>
        </p:spPr>
      </p:cxnSp>
      <p:cxnSp>
        <p:nvCxnSpPr>
          <p:cNvPr id="185" name="Google Shape;185;p20"/>
          <p:cNvCxnSpPr/>
          <p:nvPr/>
        </p:nvCxnSpPr>
        <p:spPr>
          <a:xfrm flipH="1">
            <a:off x="4750075" y="8533675"/>
            <a:ext cx="656700" cy="58500"/>
          </a:xfrm>
          <a:prstGeom prst="straightConnector1">
            <a:avLst/>
          </a:prstGeom>
          <a:noFill/>
          <a:ln cap="flat" cmpd="sng" w="19050">
            <a:solidFill>
              <a:schemeClr val="lt1"/>
            </a:solidFill>
            <a:prstDash val="solid"/>
            <a:round/>
            <a:headEnd len="med" w="med" type="none"/>
            <a:tailEnd len="med" w="med" type="none"/>
          </a:ln>
        </p:spPr>
      </p:cxnSp>
      <p:cxnSp>
        <p:nvCxnSpPr>
          <p:cNvPr id="186" name="Google Shape;186;p20"/>
          <p:cNvCxnSpPr/>
          <p:nvPr/>
        </p:nvCxnSpPr>
        <p:spPr>
          <a:xfrm rot="10800000">
            <a:off x="2597750" y="6089375"/>
            <a:ext cx="1087200" cy="0"/>
          </a:xfrm>
          <a:prstGeom prst="straightConnector1">
            <a:avLst/>
          </a:prstGeom>
          <a:noFill/>
          <a:ln cap="flat" cmpd="sng" w="19050">
            <a:solidFill>
              <a:schemeClr val="lt1"/>
            </a:solidFill>
            <a:prstDash val="solid"/>
            <a:round/>
            <a:headEnd len="med" w="med" type="none"/>
            <a:tailEnd len="med" w="med" type="none"/>
          </a:ln>
        </p:spPr>
      </p:cxnSp>
      <p:cxnSp>
        <p:nvCxnSpPr>
          <p:cNvPr id="187" name="Google Shape;187;p20"/>
          <p:cNvCxnSpPr/>
          <p:nvPr/>
        </p:nvCxnSpPr>
        <p:spPr>
          <a:xfrm rot="10800000">
            <a:off x="2750000" y="7156175"/>
            <a:ext cx="820500" cy="0"/>
          </a:xfrm>
          <a:prstGeom prst="straightConnector1">
            <a:avLst/>
          </a:prstGeom>
          <a:noFill/>
          <a:ln cap="flat" cmpd="sng" w="19050">
            <a:solidFill>
              <a:schemeClr val="lt1"/>
            </a:solidFill>
            <a:prstDash val="solid"/>
            <a:round/>
            <a:headEnd len="med" w="med" type="none"/>
            <a:tailEnd len="med" w="med" type="none"/>
          </a:ln>
        </p:spPr>
      </p:cxnSp>
      <p:cxnSp>
        <p:nvCxnSpPr>
          <p:cNvPr id="188" name="Google Shape;188;p20"/>
          <p:cNvCxnSpPr/>
          <p:nvPr/>
        </p:nvCxnSpPr>
        <p:spPr>
          <a:xfrm rot="10800000">
            <a:off x="2902500" y="8451575"/>
            <a:ext cx="954900" cy="0"/>
          </a:xfrm>
          <a:prstGeom prst="straightConnector1">
            <a:avLst/>
          </a:prstGeom>
          <a:noFill/>
          <a:ln cap="flat" cmpd="sng" w="19050">
            <a:solidFill>
              <a:schemeClr val="lt1"/>
            </a:solidFill>
            <a:prstDash val="solid"/>
            <a:round/>
            <a:headEnd len="med" w="med" type="none"/>
            <a:tailEnd len="med" w="med" type="none"/>
          </a:ln>
        </p:spPr>
      </p:cxnSp>
      <p:pic>
        <p:nvPicPr>
          <p:cNvPr id="189" name="Google Shape;189;p20"/>
          <p:cNvPicPr preferRelativeResize="0"/>
          <p:nvPr/>
        </p:nvPicPr>
        <p:blipFill>
          <a:blip r:embed="rId4">
            <a:alphaModFix/>
          </a:blip>
          <a:stretch>
            <a:fillRect/>
          </a:stretch>
        </p:blipFill>
        <p:spPr>
          <a:xfrm>
            <a:off x="0" y="8495900"/>
            <a:ext cx="781050" cy="1409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1"/>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pic>
        <p:nvPicPr>
          <p:cNvPr id="196" name="Google Shape;196;p21"/>
          <p:cNvPicPr preferRelativeResize="0"/>
          <p:nvPr/>
        </p:nvPicPr>
        <p:blipFill>
          <a:blip r:embed="rId3">
            <a:alphaModFix/>
          </a:blip>
          <a:stretch>
            <a:fillRect/>
          </a:stretch>
        </p:blipFill>
        <p:spPr>
          <a:xfrm>
            <a:off x="492525" y="2917700"/>
            <a:ext cx="6574951" cy="1944600"/>
          </a:xfrm>
          <a:prstGeom prst="rect">
            <a:avLst/>
          </a:prstGeom>
          <a:noFill/>
          <a:ln>
            <a:noFill/>
          </a:ln>
        </p:spPr>
      </p:pic>
      <p:sp>
        <p:nvSpPr>
          <p:cNvPr id="197" name="Google Shape;197;p21"/>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SERVICIOS DE OUTSOURCING</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2"/>
          <p:cNvSpPr/>
          <p:nvPr/>
        </p:nvSpPr>
        <p:spPr>
          <a:xfrm>
            <a:off x="0" y="2471450"/>
            <a:ext cx="7592100" cy="7968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2"/>
          <p:cNvSpPr txBox="1"/>
          <p:nvPr>
            <p:ph type="ctrTitle"/>
          </p:nvPr>
        </p:nvSpPr>
        <p:spPr>
          <a:xfrm>
            <a:off x="132275" y="1160950"/>
            <a:ext cx="7295400" cy="14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sz="3100"/>
              <a:t>C</a:t>
            </a:r>
            <a:r>
              <a:rPr lang="es" sz="3100"/>
              <a:t>aracterísticas distintivas del servicio de outsourcing de intellihelp</a:t>
            </a:r>
            <a:endParaRPr sz="3100"/>
          </a:p>
        </p:txBody>
      </p:sp>
      <p:sp>
        <p:nvSpPr>
          <p:cNvPr id="204" name="Google Shape;204;p22"/>
          <p:cNvSpPr txBox="1"/>
          <p:nvPr>
            <p:ph idx="1" type="subTitle"/>
          </p:nvPr>
        </p:nvSpPr>
        <p:spPr>
          <a:xfrm>
            <a:off x="118600" y="2838025"/>
            <a:ext cx="7397400" cy="20751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lang="es" sz="1800">
                <a:solidFill>
                  <a:srgbClr val="404040"/>
                </a:solidFill>
              </a:rPr>
              <a:t>Los componentes que nos permiten diferenciarnos de la competencia en cuanto al servicio de Outsourcing estándar son:</a:t>
            </a:r>
            <a:endParaRPr sz="1800">
              <a:solidFill>
                <a:srgbClr val="404040"/>
              </a:solidFill>
            </a:endParaRPr>
          </a:p>
          <a:p>
            <a:pPr indent="0" lvl="0" marL="457200" rtl="0" algn="l">
              <a:lnSpc>
                <a:spcPct val="100000"/>
              </a:lnSpc>
              <a:spcBef>
                <a:spcPts val="0"/>
              </a:spcBef>
              <a:spcAft>
                <a:spcPts val="0"/>
              </a:spcAft>
              <a:buNone/>
            </a:pPr>
            <a:r>
              <a:t/>
            </a:r>
            <a:endParaRPr sz="1600">
              <a:solidFill>
                <a:srgbClr val="404040"/>
              </a:solidFill>
            </a:endParaRPr>
          </a:p>
          <a:p>
            <a:pPr indent="-330200" lvl="0" marL="457200" rtl="0" algn="l">
              <a:lnSpc>
                <a:spcPct val="115000"/>
              </a:lnSpc>
              <a:spcBef>
                <a:spcPts val="0"/>
              </a:spcBef>
              <a:spcAft>
                <a:spcPts val="0"/>
              </a:spcAft>
              <a:buClr>
                <a:schemeClr val="dk2"/>
              </a:buClr>
              <a:buSzPts val="1600"/>
              <a:buChar char="➔"/>
            </a:pPr>
            <a:r>
              <a:rPr b="1" lang="es" sz="1600">
                <a:solidFill>
                  <a:schemeClr val="dk2"/>
                </a:solidFill>
              </a:rPr>
              <a:t>Herramientas específicas para el proceso de búsqueda de recursos.</a:t>
            </a:r>
            <a:endParaRPr b="1" sz="1600">
              <a:solidFill>
                <a:schemeClr val="dk2"/>
              </a:solidFill>
            </a:endParaRPr>
          </a:p>
          <a:p>
            <a:pPr indent="-330200" lvl="0" marL="457200" rtl="0" algn="l">
              <a:lnSpc>
                <a:spcPct val="115000"/>
              </a:lnSpc>
              <a:spcBef>
                <a:spcPts val="0"/>
              </a:spcBef>
              <a:spcAft>
                <a:spcPts val="0"/>
              </a:spcAft>
              <a:buClr>
                <a:schemeClr val="dk2"/>
              </a:buClr>
              <a:buSzPts val="1600"/>
              <a:buChar char="➔"/>
            </a:pPr>
            <a:r>
              <a:rPr b="1" lang="es" sz="1600">
                <a:solidFill>
                  <a:schemeClr val="dk2"/>
                </a:solidFill>
              </a:rPr>
              <a:t>Proceso de preselección a través de Screening telefónico y videollamada.</a:t>
            </a:r>
            <a:endParaRPr b="1" sz="1600">
              <a:solidFill>
                <a:schemeClr val="dk2"/>
              </a:solidFill>
            </a:endParaRPr>
          </a:p>
        </p:txBody>
      </p:sp>
      <p:sp>
        <p:nvSpPr>
          <p:cNvPr id="205" name="Google Shape;205;p22"/>
          <p:cNvSpPr txBox="1"/>
          <p:nvPr/>
        </p:nvSpPr>
        <p:spPr>
          <a:xfrm>
            <a:off x="1342550" y="4876700"/>
            <a:ext cx="5883600" cy="5325600"/>
          </a:xfrm>
          <a:prstGeom prst="rect">
            <a:avLst/>
          </a:prstGeom>
          <a:noFill/>
          <a:ln>
            <a:noFill/>
          </a:ln>
        </p:spPr>
        <p:txBody>
          <a:bodyPr anchorCtr="0" anchor="t" bIns="91425" lIns="91425" spcFirstLastPara="1" rIns="91425" wrap="square" tIns="91425">
            <a:spAutoFit/>
          </a:bodyPr>
          <a:lstStyle/>
          <a:p>
            <a:pPr indent="-330200" lvl="0" marL="457200" rtl="0" algn="l">
              <a:lnSpc>
                <a:spcPct val="100000"/>
              </a:lnSpc>
              <a:spcBef>
                <a:spcPts val="0"/>
              </a:spcBef>
              <a:spcAft>
                <a:spcPts val="0"/>
              </a:spcAft>
              <a:buClr>
                <a:schemeClr val="dk2"/>
              </a:buClr>
              <a:buSzPts val="1600"/>
              <a:buFont typeface="Saira"/>
              <a:buChar char="➔"/>
            </a:pPr>
            <a:r>
              <a:rPr b="1" lang="es" sz="1600">
                <a:solidFill>
                  <a:schemeClr val="dk2"/>
                </a:solidFill>
                <a:latin typeface="Saira"/>
                <a:ea typeface="Saira"/>
                <a:cs typeface="Saira"/>
                <a:sym typeface="Saira"/>
              </a:rPr>
              <a:t>Proceso de selección depurado y completo presencial</a:t>
            </a:r>
            <a:br>
              <a:rPr b="1" lang="es" sz="1600">
                <a:solidFill>
                  <a:schemeClr val="dk2"/>
                </a:solidFill>
                <a:latin typeface="Saira"/>
                <a:ea typeface="Saira"/>
                <a:cs typeface="Saira"/>
                <a:sym typeface="Saira"/>
              </a:rPr>
            </a:br>
            <a:r>
              <a:rPr b="1" lang="es" sz="1600">
                <a:solidFill>
                  <a:schemeClr val="dk2"/>
                </a:solidFill>
                <a:latin typeface="Saira"/>
                <a:ea typeface="Saira"/>
                <a:cs typeface="Saira"/>
                <a:sym typeface="Saira"/>
              </a:rPr>
              <a:t>y con participación de analistas en psicodiagnóstico laboral.</a:t>
            </a:r>
            <a:endParaRPr b="1" sz="1600">
              <a:solidFill>
                <a:schemeClr val="dk2"/>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Informe de entrevista para el cliente.</a:t>
            </a:r>
            <a:endParaRPr>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Acompañamiento de los recursos en su proceso de entrevistas.</a:t>
            </a:r>
            <a:endParaRPr>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Encuestas de inicio y de salida de cada recurso.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330200" lvl="0" marL="457200" rtl="0" algn="l">
              <a:lnSpc>
                <a:spcPct val="100000"/>
              </a:lnSpc>
              <a:spcBef>
                <a:spcPts val="0"/>
              </a:spcBef>
              <a:spcAft>
                <a:spcPts val="0"/>
              </a:spcAft>
              <a:buClr>
                <a:schemeClr val="dk2"/>
              </a:buClr>
              <a:buSzPts val="1600"/>
              <a:buFont typeface="Saira"/>
              <a:buChar char="➔"/>
            </a:pPr>
            <a:r>
              <a:rPr b="1" lang="es" sz="1600">
                <a:solidFill>
                  <a:schemeClr val="dk2"/>
                </a:solidFill>
                <a:latin typeface="Saira"/>
                <a:ea typeface="Saira"/>
                <a:cs typeface="Saira"/>
                <a:sym typeface="Saira"/>
              </a:rPr>
              <a:t>Proceso de inducción al candidato en cuanto a su inserción en nuestro cliente como en nuestra empresa.</a:t>
            </a:r>
            <a:endParaRPr b="1" sz="1600">
              <a:solidFill>
                <a:schemeClr val="dk2"/>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Kit de bienvenida de INTELLIHELP.</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chemeClr val="dk2"/>
              </a:buClr>
              <a:buSzPts val="1600"/>
              <a:buFont typeface="Saira"/>
              <a:buChar char="➔"/>
            </a:pPr>
            <a:r>
              <a:rPr b="1" lang="es" sz="1600">
                <a:solidFill>
                  <a:schemeClr val="dk2"/>
                </a:solidFill>
                <a:latin typeface="Saira"/>
                <a:ea typeface="Saira"/>
                <a:cs typeface="Saira"/>
                <a:sym typeface="Saira"/>
              </a:rPr>
              <a:t>Programa de capacitación continua.</a:t>
            </a:r>
            <a:endParaRPr b="1" sz="1600">
              <a:solidFill>
                <a:schemeClr val="dk2"/>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Gestión de seguimiento de los recursos asignados al servicio.</a:t>
            </a:r>
            <a:endParaRPr>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Coaching Proactivo hacia los recursos.</a:t>
            </a:r>
            <a:endParaRPr>
              <a:solidFill>
                <a:schemeClr val="dk1"/>
              </a:solidFill>
              <a:latin typeface="Saira"/>
              <a:ea typeface="Saira"/>
              <a:cs typeface="Saira"/>
              <a:sym typeface="Saira"/>
            </a:endParaRPr>
          </a:p>
          <a:p>
            <a:pPr indent="-317500" lvl="0" marL="457200" rtl="0" algn="l">
              <a:lnSpc>
                <a:spcPct val="120000"/>
              </a:lnSpc>
              <a:spcBef>
                <a:spcPts val="0"/>
              </a:spcBef>
              <a:spcAft>
                <a:spcPts val="0"/>
              </a:spcAft>
              <a:buClr>
                <a:schemeClr val="dk1"/>
              </a:buClr>
              <a:buSzPts val="1400"/>
              <a:buFont typeface="Saira"/>
              <a:buChar char="●"/>
            </a:pPr>
            <a:r>
              <a:rPr lang="es">
                <a:solidFill>
                  <a:schemeClr val="dk1"/>
                </a:solidFill>
                <a:latin typeface="Saira"/>
                <a:ea typeface="Saira"/>
                <a:cs typeface="Saira"/>
                <a:sym typeface="Saira"/>
              </a:rPr>
              <a:t>Asistencia Técnica y Psicológica de los recursos asignados a nuestros clientes.</a:t>
            </a:r>
            <a:endParaRPr sz="1800">
              <a:solidFill>
                <a:schemeClr val="dk1"/>
              </a:solidFill>
              <a:latin typeface="Saira"/>
              <a:ea typeface="Saira"/>
              <a:cs typeface="Saira"/>
              <a:sym typeface="Saira"/>
            </a:endParaRPr>
          </a:p>
        </p:txBody>
      </p:sp>
      <p:sp>
        <p:nvSpPr>
          <p:cNvPr id="206" name="Google Shape;206;p22"/>
          <p:cNvSpPr txBox="1"/>
          <p:nvPr/>
        </p:nvSpPr>
        <p:spPr>
          <a:xfrm>
            <a:off x="334900" y="5253800"/>
            <a:ext cx="1354800" cy="4648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s" sz="5800">
                <a:solidFill>
                  <a:srgbClr val="3CA696"/>
                </a:solidFill>
                <a:latin typeface="Saira Black"/>
                <a:ea typeface="Saira Black"/>
                <a:cs typeface="Saira Black"/>
                <a:sym typeface="Saira Black"/>
              </a:rPr>
              <a:t>1.</a:t>
            </a:r>
            <a:br>
              <a:rPr lang="es" sz="5800">
                <a:solidFill>
                  <a:srgbClr val="3CA696"/>
                </a:solidFill>
                <a:latin typeface="Saira Black"/>
                <a:ea typeface="Saira Black"/>
                <a:cs typeface="Saira Black"/>
                <a:sym typeface="Saira Black"/>
              </a:rPr>
            </a:br>
            <a:br>
              <a:rPr lang="es" sz="5800">
                <a:solidFill>
                  <a:srgbClr val="3CA696"/>
                </a:solidFill>
                <a:latin typeface="Saira Black"/>
                <a:ea typeface="Saira Black"/>
                <a:cs typeface="Saira Black"/>
                <a:sym typeface="Saira Black"/>
              </a:rPr>
            </a:br>
            <a:r>
              <a:rPr lang="es" sz="5800">
                <a:solidFill>
                  <a:srgbClr val="3CA696"/>
                </a:solidFill>
                <a:latin typeface="Saira Black"/>
                <a:ea typeface="Saira Black"/>
                <a:cs typeface="Saira Black"/>
                <a:sym typeface="Saira Black"/>
              </a:rPr>
              <a:t>2</a:t>
            </a:r>
            <a:r>
              <a:rPr lang="es" sz="5800">
                <a:solidFill>
                  <a:srgbClr val="3CA696"/>
                </a:solidFill>
                <a:latin typeface="Saira Black"/>
                <a:ea typeface="Saira Black"/>
                <a:cs typeface="Saira Black"/>
                <a:sym typeface="Saira Black"/>
              </a:rPr>
              <a:t>.</a:t>
            </a:r>
            <a:br>
              <a:rPr lang="es" sz="5800">
                <a:solidFill>
                  <a:srgbClr val="3CA696"/>
                </a:solidFill>
                <a:latin typeface="Saira Black"/>
                <a:ea typeface="Saira Black"/>
                <a:cs typeface="Saira Black"/>
                <a:sym typeface="Saira Black"/>
              </a:rPr>
            </a:br>
            <a:br>
              <a:rPr lang="es" sz="5800">
                <a:solidFill>
                  <a:srgbClr val="3CA696"/>
                </a:solidFill>
                <a:latin typeface="Saira Black"/>
                <a:ea typeface="Saira Black"/>
                <a:cs typeface="Saira Black"/>
                <a:sym typeface="Saira Black"/>
              </a:rPr>
            </a:br>
            <a:r>
              <a:rPr lang="es" sz="5800">
                <a:solidFill>
                  <a:srgbClr val="3CA696"/>
                </a:solidFill>
                <a:latin typeface="Saira Black"/>
                <a:ea typeface="Saira Black"/>
                <a:cs typeface="Saira Black"/>
                <a:sym typeface="Saira Black"/>
              </a:rPr>
              <a:t>3.</a:t>
            </a:r>
            <a:endParaRPr sz="5800">
              <a:solidFill>
                <a:srgbClr val="3CA696"/>
              </a:solidFill>
              <a:latin typeface="Saira Black"/>
              <a:ea typeface="Saira Black"/>
              <a:cs typeface="Saira Black"/>
              <a:sym typeface="Saira Black"/>
            </a:endParaRPr>
          </a:p>
        </p:txBody>
      </p:sp>
      <p:cxnSp>
        <p:nvCxnSpPr>
          <p:cNvPr id="207" name="Google Shape;207;p22"/>
          <p:cNvCxnSpPr/>
          <p:nvPr/>
        </p:nvCxnSpPr>
        <p:spPr>
          <a:xfrm>
            <a:off x="194950" y="6888475"/>
            <a:ext cx="7156800" cy="0"/>
          </a:xfrm>
          <a:prstGeom prst="straightConnector1">
            <a:avLst/>
          </a:prstGeom>
          <a:noFill/>
          <a:ln cap="flat" cmpd="sng" w="28575">
            <a:solidFill>
              <a:schemeClr val="lt1"/>
            </a:solidFill>
            <a:prstDash val="solid"/>
            <a:round/>
            <a:headEnd len="med" w="med" type="none"/>
            <a:tailEnd len="med" w="med" type="none"/>
          </a:ln>
        </p:spPr>
      </p:cxnSp>
      <p:cxnSp>
        <p:nvCxnSpPr>
          <p:cNvPr id="208" name="Google Shape;208;p22"/>
          <p:cNvCxnSpPr/>
          <p:nvPr/>
        </p:nvCxnSpPr>
        <p:spPr>
          <a:xfrm>
            <a:off x="194950" y="8336275"/>
            <a:ext cx="7156800" cy="0"/>
          </a:xfrm>
          <a:prstGeom prst="straightConnector1">
            <a:avLst/>
          </a:prstGeom>
          <a:noFill/>
          <a:ln cap="flat" cmpd="sng" w="28575">
            <a:solidFill>
              <a:schemeClr val="lt1"/>
            </a:solidFill>
            <a:prstDash val="solid"/>
            <a:round/>
            <a:headEnd len="med" w="med" type="none"/>
            <a:tailEnd len="med" w="med" type="none"/>
          </a:ln>
        </p:spPr>
      </p:cxnSp>
      <p:cxnSp>
        <p:nvCxnSpPr>
          <p:cNvPr id="209" name="Google Shape;209;p22"/>
          <p:cNvCxnSpPr/>
          <p:nvPr/>
        </p:nvCxnSpPr>
        <p:spPr>
          <a:xfrm>
            <a:off x="194950" y="4754875"/>
            <a:ext cx="71568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p:nvPr/>
        </p:nvSpPr>
        <p:spPr>
          <a:xfrm>
            <a:off x="-16050" y="2817375"/>
            <a:ext cx="7592100" cy="7665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3"/>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Servicios de outsourcing</a:t>
            </a:r>
            <a:endParaRPr/>
          </a:p>
        </p:txBody>
      </p:sp>
      <p:sp>
        <p:nvSpPr>
          <p:cNvPr id="216" name="Google Shape;216;p23"/>
          <p:cNvSpPr/>
          <p:nvPr/>
        </p:nvSpPr>
        <p:spPr>
          <a:xfrm>
            <a:off x="909800" y="4633400"/>
            <a:ext cx="5816700" cy="12024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p:nvPr/>
        </p:nvSpPr>
        <p:spPr>
          <a:xfrm>
            <a:off x="909800" y="6081200"/>
            <a:ext cx="5816700" cy="12024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p:nvPr/>
        </p:nvSpPr>
        <p:spPr>
          <a:xfrm>
            <a:off x="909800" y="7529000"/>
            <a:ext cx="5816700" cy="12024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909800" y="8976800"/>
            <a:ext cx="5816700" cy="12024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23"/>
          <p:cNvPicPr preferRelativeResize="0"/>
          <p:nvPr/>
        </p:nvPicPr>
        <p:blipFill>
          <a:blip r:embed="rId3">
            <a:alphaModFix/>
          </a:blip>
          <a:stretch>
            <a:fillRect/>
          </a:stretch>
        </p:blipFill>
        <p:spPr>
          <a:xfrm>
            <a:off x="1258401" y="9141850"/>
            <a:ext cx="886125" cy="872300"/>
          </a:xfrm>
          <a:prstGeom prst="rect">
            <a:avLst/>
          </a:prstGeom>
          <a:noFill/>
          <a:ln>
            <a:noFill/>
          </a:ln>
        </p:spPr>
      </p:pic>
      <p:pic>
        <p:nvPicPr>
          <p:cNvPr id="221" name="Google Shape;221;p23"/>
          <p:cNvPicPr preferRelativeResize="0"/>
          <p:nvPr/>
        </p:nvPicPr>
        <p:blipFill>
          <a:blip r:embed="rId4">
            <a:alphaModFix/>
          </a:blip>
          <a:stretch>
            <a:fillRect/>
          </a:stretch>
        </p:blipFill>
        <p:spPr>
          <a:xfrm>
            <a:off x="1273851" y="7826925"/>
            <a:ext cx="855225" cy="606550"/>
          </a:xfrm>
          <a:prstGeom prst="rect">
            <a:avLst/>
          </a:prstGeom>
          <a:noFill/>
          <a:ln>
            <a:noFill/>
          </a:ln>
        </p:spPr>
      </p:pic>
      <p:pic>
        <p:nvPicPr>
          <p:cNvPr id="222" name="Google Shape;222;p23"/>
          <p:cNvPicPr preferRelativeResize="0"/>
          <p:nvPr/>
        </p:nvPicPr>
        <p:blipFill>
          <a:blip r:embed="rId5">
            <a:alphaModFix/>
          </a:blip>
          <a:stretch>
            <a:fillRect/>
          </a:stretch>
        </p:blipFill>
        <p:spPr>
          <a:xfrm>
            <a:off x="1274351" y="6330325"/>
            <a:ext cx="854225" cy="704150"/>
          </a:xfrm>
          <a:prstGeom prst="rect">
            <a:avLst/>
          </a:prstGeom>
          <a:noFill/>
          <a:ln>
            <a:noFill/>
          </a:ln>
        </p:spPr>
      </p:pic>
      <p:pic>
        <p:nvPicPr>
          <p:cNvPr id="223" name="Google Shape;223;p23"/>
          <p:cNvPicPr preferRelativeResize="0"/>
          <p:nvPr/>
        </p:nvPicPr>
        <p:blipFill>
          <a:blip r:embed="rId6">
            <a:alphaModFix/>
          </a:blip>
          <a:stretch>
            <a:fillRect/>
          </a:stretch>
        </p:blipFill>
        <p:spPr>
          <a:xfrm>
            <a:off x="1428801" y="4782575"/>
            <a:ext cx="545325" cy="904050"/>
          </a:xfrm>
          <a:prstGeom prst="rect">
            <a:avLst/>
          </a:prstGeom>
          <a:noFill/>
          <a:ln>
            <a:noFill/>
          </a:ln>
        </p:spPr>
      </p:pic>
      <p:sp>
        <p:nvSpPr>
          <p:cNvPr id="224" name="Google Shape;224;p23"/>
          <p:cNvSpPr/>
          <p:nvPr/>
        </p:nvSpPr>
        <p:spPr>
          <a:xfrm>
            <a:off x="909800" y="3185600"/>
            <a:ext cx="5816700" cy="12024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3"/>
          <p:cNvSpPr txBox="1"/>
          <p:nvPr>
            <p:ph idx="1" type="subTitle"/>
          </p:nvPr>
        </p:nvSpPr>
        <p:spPr>
          <a:xfrm>
            <a:off x="2454775" y="3564225"/>
            <a:ext cx="3980400" cy="63189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es"/>
              <a:t>Outsourcing de personal de TI</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rPr b="1" lang="es"/>
              <a:t>Desarrollo de aplicaciones</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Clr>
                <a:schemeClr val="dk1"/>
              </a:buClr>
              <a:buSzPts val="1100"/>
              <a:buFont typeface="Arial"/>
              <a:buNone/>
            </a:pPr>
            <a:r>
              <a:t/>
            </a:r>
            <a:endParaRPr b="1"/>
          </a:p>
          <a:p>
            <a:pPr indent="0" lvl="0" marL="0" rtl="0" algn="l">
              <a:lnSpc>
                <a:spcPct val="150000"/>
              </a:lnSpc>
              <a:spcBef>
                <a:spcPts val="0"/>
              </a:spcBef>
              <a:spcAft>
                <a:spcPts val="0"/>
              </a:spcAft>
              <a:buNone/>
            </a:pPr>
            <a:r>
              <a:rPr b="1" lang="es"/>
              <a:t>Consultorías</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rPr b="1" lang="es"/>
              <a:t>Service Desk</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t/>
            </a:r>
            <a:endParaRPr b="1"/>
          </a:p>
          <a:p>
            <a:pPr indent="0" lvl="0" marL="0" rtl="0" algn="l">
              <a:lnSpc>
                <a:spcPct val="150000"/>
              </a:lnSpc>
              <a:spcBef>
                <a:spcPts val="0"/>
              </a:spcBef>
              <a:spcAft>
                <a:spcPts val="0"/>
              </a:spcAft>
              <a:buNone/>
            </a:pPr>
            <a:r>
              <a:rPr b="1" lang="es"/>
              <a:t>Búsqueda de personal</a:t>
            </a:r>
            <a:endParaRPr b="1"/>
          </a:p>
        </p:txBody>
      </p:sp>
      <p:pic>
        <p:nvPicPr>
          <p:cNvPr id="226" name="Google Shape;226;p23"/>
          <p:cNvPicPr preferRelativeResize="0"/>
          <p:nvPr/>
        </p:nvPicPr>
        <p:blipFill>
          <a:blip r:embed="rId7">
            <a:alphaModFix/>
          </a:blip>
          <a:stretch>
            <a:fillRect/>
          </a:stretch>
        </p:blipFill>
        <p:spPr>
          <a:xfrm>
            <a:off x="1207651" y="3460700"/>
            <a:ext cx="987625" cy="835675"/>
          </a:xfrm>
          <a:prstGeom prst="rect">
            <a:avLst/>
          </a:prstGeom>
          <a:noFill/>
          <a:ln>
            <a:noFill/>
          </a:ln>
        </p:spPr>
      </p:pic>
      <p:pic>
        <p:nvPicPr>
          <p:cNvPr id="227" name="Google Shape;227;p23"/>
          <p:cNvPicPr preferRelativeResize="0"/>
          <p:nvPr/>
        </p:nvPicPr>
        <p:blipFill>
          <a:blip r:embed="rId8">
            <a:alphaModFix/>
          </a:blip>
          <a:stretch>
            <a:fillRect/>
          </a:stretch>
        </p:blipFill>
        <p:spPr>
          <a:xfrm>
            <a:off x="7170350" y="2817363"/>
            <a:ext cx="419100" cy="3609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4"/>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4"/>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34" name="Google Shape;234;p24"/>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Reclutamiento</a:t>
            </a:r>
            <a:endParaRPr b="1" sz="4500">
              <a:solidFill>
                <a:schemeClr val="lt1"/>
              </a:solidFill>
              <a:latin typeface="Saira"/>
              <a:ea typeface="Saira"/>
              <a:cs typeface="Saira"/>
              <a:sym typeface="Saira"/>
            </a:endParaRPr>
          </a:p>
          <a:p>
            <a:pPr indent="0" lvl="0" marL="0" rtl="0" algn="ctr">
              <a:spcBef>
                <a:spcPts val="0"/>
              </a:spcBef>
              <a:spcAft>
                <a:spcPts val="0"/>
              </a:spcAft>
              <a:buNone/>
            </a:pPr>
            <a:r>
              <a:rPr b="1" lang="es" sz="4500">
                <a:solidFill>
                  <a:schemeClr val="lt1"/>
                </a:solidFill>
                <a:latin typeface="Saira"/>
                <a:ea typeface="Saira"/>
                <a:cs typeface="Saira"/>
                <a:sym typeface="Saira"/>
              </a:rPr>
              <a:t>y selección</a:t>
            </a:r>
            <a:endParaRPr>
              <a:solidFill>
                <a:schemeClr val="lt1"/>
              </a:solidFill>
            </a:endParaRPr>
          </a:p>
        </p:txBody>
      </p:sp>
      <p:sp>
        <p:nvSpPr>
          <p:cNvPr id="235" name="Google Shape;235;p24"/>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1</a:t>
            </a:r>
            <a:endParaRPr b="1" sz="30000">
              <a:solidFill>
                <a:schemeClr val="lt2"/>
              </a:solidFill>
              <a:latin typeface="Saira"/>
              <a:ea typeface="Saira"/>
              <a:cs typeface="Saira"/>
              <a:sym typeface="Saira"/>
            </a:endParaRPr>
          </a:p>
        </p:txBody>
      </p:sp>
      <p:pic>
        <p:nvPicPr>
          <p:cNvPr id="236" name="Google Shape;236;p24"/>
          <p:cNvPicPr preferRelativeResize="0"/>
          <p:nvPr/>
        </p:nvPicPr>
        <p:blipFill>
          <a:blip r:embed="rId3">
            <a:alphaModFix/>
          </a:blip>
          <a:stretch>
            <a:fillRect/>
          </a:stretch>
        </p:blipFill>
        <p:spPr>
          <a:xfrm>
            <a:off x="2103725" y="2461950"/>
            <a:ext cx="3475075" cy="2692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5"/>
          <p:cNvSpPr/>
          <p:nvPr/>
        </p:nvSpPr>
        <p:spPr>
          <a:xfrm>
            <a:off x="0" y="2774275"/>
            <a:ext cx="7592100" cy="76659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482600" lvl="0" marL="457200" rtl="0" algn="ctr">
              <a:spcBef>
                <a:spcPts val="0"/>
              </a:spcBef>
              <a:spcAft>
                <a:spcPts val="0"/>
              </a:spcAft>
              <a:buSzPts val="4000"/>
              <a:buAutoNum type="arabicPeriod"/>
            </a:pPr>
            <a:r>
              <a:rPr lang="es"/>
              <a:t>Reclutamiento y selección</a:t>
            </a:r>
            <a:endParaRPr/>
          </a:p>
        </p:txBody>
      </p:sp>
      <p:sp>
        <p:nvSpPr>
          <p:cNvPr id="243" name="Google Shape;243;p25"/>
          <p:cNvSpPr txBox="1"/>
          <p:nvPr/>
        </p:nvSpPr>
        <p:spPr>
          <a:xfrm>
            <a:off x="674200" y="3817350"/>
            <a:ext cx="6211500" cy="3121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Buscamos y atraemos a los mejores recursos del mercado y trabajamos para que se desarrollen y aporten valor a nuestro negocio y el de nuestros clientes. </a:t>
            </a:r>
            <a:r>
              <a:rPr lang="es" sz="1800">
                <a:solidFill>
                  <a:schemeClr val="dk1"/>
                </a:solidFill>
                <a:latin typeface="Saira"/>
                <a:ea typeface="Saira"/>
                <a:cs typeface="Saira"/>
                <a:sym typeface="Saira"/>
              </a:rPr>
              <a:t>E</a:t>
            </a:r>
            <a:r>
              <a:rPr lang="es" sz="1800">
                <a:solidFill>
                  <a:schemeClr val="dk1"/>
                </a:solidFill>
                <a:latin typeface="Saira"/>
                <a:ea typeface="Saira"/>
                <a:cs typeface="Saira"/>
                <a:sym typeface="Saira"/>
              </a:rPr>
              <a:t>ntendemos que el éxito inicia con la correcta selección de cada recurso, procurando sumar los perfiles con más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potencial y compromiso.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pic>
        <p:nvPicPr>
          <p:cNvPr id="244" name="Google Shape;244;p25"/>
          <p:cNvPicPr preferRelativeResize="0"/>
          <p:nvPr/>
        </p:nvPicPr>
        <p:blipFill rotWithShape="1">
          <a:blip r:embed="rId3">
            <a:alphaModFix/>
          </a:blip>
          <a:srcRect b="58808" l="0" r="0" t="0"/>
          <a:stretch/>
        </p:blipFill>
        <p:spPr>
          <a:xfrm>
            <a:off x="0" y="7411075"/>
            <a:ext cx="6677025" cy="3028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6"/>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6"/>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51" name="Google Shape;251;p26"/>
          <p:cNvSpPr txBox="1"/>
          <p:nvPr/>
        </p:nvSpPr>
        <p:spPr>
          <a:xfrm>
            <a:off x="16125" y="6731263"/>
            <a:ext cx="74916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Coaching proactivo</a:t>
            </a:r>
            <a:endParaRPr>
              <a:solidFill>
                <a:schemeClr val="lt1"/>
              </a:solidFill>
            </a:endParaRPr>
          </a:p>
        </p:txBody>
      </p:sp>
      <p:sp>
        <p:nvSpPr>
          <p:cNvPr id="252" name="Google Shape;252;p26"/>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2</a:t>
            </a:r>
            <a:endParaRPr b="1" sz="30000">
              <a:solidFill>
                <a:schemeClr val="lt2"/>
              </a:solidFill>
              <a:latin typeface="Saira"/>
              <a:ea typeface="Saira"/>
              <a:cs typeface="Saira"/>
              <a:sym typeface="Saira"/>
            </a:endParaRPr>
          </a:p>
        </p:txBody>
      </p:sp>
      <p:pic>
        <p:nvPicPr>
          <p:cNvPr id="253" name="Google Shape;253;p26"/>
          <p:cNvPicPr preferRelativeResize="0"/>
          <p:nvPr/>
        </p:nvPicPr>
        <p:blipFill>
          <a:blip r:embed="rId3">
            <a:alphaModFix/>
          </a:blip>
          <a:stretch>
            <a:fillRect/>
          </a:stretch>
        </p:blipFill>
        <p:spPr>
          <a:xfrm>
            <a:off x="2998075" y="2246475"/>
            <a:ext cx="3170475" cy="3081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7"/>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7"/>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2. </a:t>
            </a:r>
            <a:r>
              <a:rPr lang="es"/>
              <a:t>C</a:t>
            </a:r>
            <a:r>
              <a:rPr lang="es"/>
              <a:t>oaching proactivo</a:t>
            </a:r>
            <a:endParaRPr/>
          </a:p>
        </p:txBody>
      </p:sp>
      <p:sp>
        <p:nvSpPr>
          <p:cNvPr id="260" name="Google Shape;260;p27"/>
          <p:cNvSpPr txBox="1"/>
          <p:nvPr/>
        </p:nvSpPr>
        <p:spPr>
          <a:xfrm>
            <a:off x="674200" y="3817350"/>
            <a:ext cx="6211500" cy="1459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Nuestra concepción del cuidado de recursos humanos parte de una gestión de indagación proactiva de sus necesidades, inquietudes, y deseos, y nuestra capacidad de satisfacerlos.</a:t>
            </a:r>
            <a:endParaRPr sz="1800">
              <a:solidFill>
                <a:schemeClr val="dk1"/>
              </a:solidFill>
              <a:latin typeface="Saira"/>
              <a:ea typeface="Saira"/>
              <a:cs typeface="Saira"/>
              <a:sym typeface="Saira"/>
            </a:endParaRPr>
          </a:p>
        </p:txBody>
      </p:sp>
      <p:pic>
        <p:nvPicPr>
          <p:cNvPr id="261" name="Google Shape;261;p27"/>
          <p:cNvPicPr preferRelativeResize="0"/>
          <p:nvPr/>
        </p:nvPicPr>
        <p:blipFill>
          <a:blip r:embed="rId3">
            <a:alphaModFix/>
          </a:blip>
          <a:stretch>
            <a:fillRect/>
          </a:stretch>
        </p:blipFill>
        <p:spPr>
          <a:xfrm>
            <a:off x="5626413" y="5763213"/>
            <a:ext cx="1933575" cy="46767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8"/>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8"/>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68" name="Google Shape;268;p28"/>
          <p:cNvSpPr txBox="1"/>
          <p:nvPr/>
        </p:nvSpPr>
        <p:spPr>
          <a:xfrm>
            <a:off x="16125" y="6731263"/>
            <a:ext cx="74916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Servicio</a:t>
            </a:r>
            <a:endParaRPr>
              <a:solidFill>
                <a:schemeClr val="lt1"/>
              </a:solidFill>
            </a:endParaRPr>
          </a:p>
        </p:txBody>
      </p:sp>
      <p:sp>
        <p:nvSpPr>
          <p:cNvPr id="269" name="Google Shape;269;p28"/>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3</a:t>
            </a:r>
            <a:endParaRPr b="1" sz="30000">
              <a:solidFill>
                <a:schemeClr val="lt2"/>
              </a:solidFill>
              <a:latin typeface="Saira"/>
              <a:ea typeface="Saira"/>
              <a:cs typeface="Saira"/>
              <a:sym typeface="Saira"/>
            </a:endParaRPr>
          </a:p>
        </p:txBody>
      </p:sp>
      <p:pic>
        <p:nvPicPr>
          <p:cNvPr id="270" name="Google Shape;270;p28"/>
          <p:cNvPicPr preferRelativeResize="0"/>
          <p:nvPr/>
        </p:nvPicPr>
        <p:blipFill>
          <a:blip r:embed="rId3">
            <a:alphaModFix/>
          </a:blip>
          <a:stretch>
            <a:fillRect/>
          </a:stretch>
        </p:blipFill>
        <p:spPr>
          <a:xfrm>
            <a:off x="2711799" y="2312050"/>
            <a:ext cx="3060950" cy="2825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9"/>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3. Servicio</a:t>
            </a:r>
            <a:endParaRPr/>
          </a:p>
        </p:txBody>
      </p:sp>
      <p:sp>
        <p:nvSpPr>
          <p:cNvPr id="277" name="Google Shape;277;p29"/>
          <p:cNvSpPr txBox="1"/>
          <p:nvPr/>
        </p:nvSpPr>
        <p:spPr>
          <a:xfrm>
            <a:off x="674200" y="3530425"/>
            <a:ext cx="62115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concepción que </a:t>
            </a:r>
            <a:r>
              <a:rPr b="1" lang="es" sz="1800">
                <a:solidFill>
                  <a:schemeClr val="dk1"/>
                </a:solidFill>
                <a:latin typeface="Saira"/>
                <a:ea typeface="Saira"/>
                <a:cs typeface="Saira"/>
                <a:sym typeface="Saira"/>
              </a:rPr>
              <a:t>INTELLIHELP</a:t>
            </a:r>
            <a:r>
              <a:rPr lang="es" sz="1800">
                <a:solidFill>
                  <a:schemeClr val="dk1"/>
                </a:solidFill>
                <a:latin typeface="Saira"/>
                <a:ea typeface="Saira"/>
                <a:cs typeface="Saira"/>
                <a:sym typeface="Saira"/>
              </a:rPr>
              <a:t> posee sobre la prestación de este servicio se basa en los siguientes pilares que componen el </a:t>
            </a:r>
            <a:r>
              <a:rPr b="1" lang="es" sz="1800">
                <a:solidFill>
                  <a:schemeClr val="dk1"/>
                </a:solidFill>
                <a:latin typeface="Saira"/>
                <a:ea typeface="Saira"/>
                <a:cs typeface="Saira"/>
                <a:sym typeface="Saira"/>
              </a:rPr>
              <a:t>TRIÁNGULO</a:t>
            </a:r>
            <a:r>
              <a:rPr b="1" lang="es" sz="1800">
                <a:solidFill>
                  <a:schemeClr val="dk1"/>
                </a:solidFill>
                <a:latin typeface="Saira"/>
                <a:ea typeface="Saira"/>
                <a:cs typeface="Saira"/>
                <a:sym typeface="Saira"/>
              </a:rPr>
              <a:t> VIRTUOSO</a:t>
            </a:r>
            <a:r>
              <a:rPr lang="es" sz="1800">
                <a:solidFill>
                  <a:schemeClr val="dk1"/>
                </a:solidFill>
                <a:latin typeface="Saira"/>
                <a:ea typeface="Saira"/>
                <a:cs typeface="Saira"/>
                <a:sym typeface="Saira"/>
              </a:rPr>
              <a:t> de la Gestión Estratégica de Recursos Humanos asignados a los Servicios de Outsourcing.</a:t>
            </a:r>
            <a:endParaRPr sz="1800">
              <a:solidFill>
                <a:schemeClr val="dk1"/>
              </a:solidFill>
              <a:latin typeface="Saira"/>
              <a:ea typeface="Saira"/>
              <a:cs typeface="Saira"/>
              <a:sym typeface="Saira"/>
            </a:endParaRPr>
          </a:p>
        </p:txBody>
      </p:sp>
      <p:sp>
        <p:nvSpPr>
          <p:cNvPr id="278" name="Google Shape;278;p29"/>
          <p:cNvSpPr txBox="1"/>
          <p:nvPr/>
        </p:nvSpPr>
        <p:spPr>
          <a:xfrm>
            <a:off x="3219700" y="6089575"/>
            <a:ext cx="36660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Saira"/>
              <a:buChar char="➔"/>
            </a:pPr>
            <a:r>
              <a:rPr lang="es">
                <a:latin typeface="Saira"/>
                <a:ea typeface="Saira"/>
                <a:cs typeface="Saira"/>
                <a:sym typeface="Saira"/>
              </a:rPr>
              <a:t>Responsabilidades del Cliente</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Responsabilidades de los Recursos</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Responsabilidades de INTELLIHELP</a:t>
            </a:r>
            <a:endParaRPr>
              <a:latin typeface="Saira"/>
              <a:ea typeface="Saira"/>
              <a:cs typeface="Saira"/>
              <a:sym typeface="Saira"/>
            </a:endParaRPr>
          </a:p>
        </p:txBody>
      </p:sp>
      <p:sp>
        <p:nvSpPr>
          <p:cNvPr id="279" name="Google Shape;279;p29"/>
          <p:cNvSpPr txBox="1"/>
          <p:nvPr/>
        </p:nvSpPr>
        <p:spPr>
          <a:xfrm>
            <a:off x="3894000" y="7173425"/>
            <a:ext cx="36660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Saira"/>
              <a:buChar char="➔"/>
            </a:pPr>
            <a:r>
              <a:rPr lang="es">
                <a:latin typeface="Saira"/>
                <a:ea typeface="Saira"/>
                <a:cs typeface="Saira"/>
                <a:sym typeface="Saira"/>
              </a:rPr>
              <a:t>Plataforma Virtual Intellihelp Learning</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Necesidades en habilidades blandas</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Necesidades en habilidades duras</a:t>
            </a:r>
            <a:endParaRPr>
              <a:latin typeface="Saira"/>
              <a:ea typeface="Saira"/>
              <a:cs typeface="Saira"/>
              <a:sym typeface="Saira"/>
            </a:endParaRPr>
          </a:p>
        </p:txBody>
      </p:sp>
      <p:sp>
        <p:nvSpPr>
          <p:cNvPr id="280" name="Google Shape;280;p29"/>
          <p:cNvSpPr txBox="1"/>
          <p:nvPr/>
        </p:nvSpPr>
        <p:spPr>
          <a:xfrm>
            <a:off x="4591950" y="8574300"/>
            <a:ext cx="30000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Saira"/>
              <a:buChar char="➔"/>
            </a:pPr>
            <a:r>
              <a:rPr lang="es">
                <a:latin typeface="Saira"/>
                <a:ea typeface="Saira"/>
                <a:cs typeface="Saira"/>
                <a:sym typeface="Saira"/>
              </a:rPr>
              <a:t>Coaching Proactivo</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People Care</a:t>
            </a:r>
            <a:endParaRPr>
              <a:latin typeface="Saira"/>
              <a:ea typeface="Saira"/>
              <a:cs typeface="Saira"/>
              <a:sym typeface="Saira"/>
            </a:endParaRPr>
          </a:p>
          <a:p>
            <a:pPr indent="-317500" lvl="0" marL="457200" rtl="0" algn="l">
              <a:spcBef>
                <a:spcPts val="0"/>
              </a:spcBef>
              <a:spcAft>
                <a:spcPts val="0"/>
              </a:spcAft>
              <a:buSzPts val="1400"/>
              <a:buFont typeface="Saira"/>
              <a:buChar char="➔"/>
            </a:pPr>
            <a:r>
              <a:rPr lang="es">
                <a:latin typeface="Saira"/>
                <a:ea typeface="Saira"/>
                <a:cs typeface="Saira"/>
                <a:sym typeface="Saira"/>
              </a:rPr>
              <a:t>Feedback del Cliente Continuo</a:t>
            </a:r>
            <a:endParaRPr>
              <a:latin typeface="Saira"/>
              <a:ea typeface="Saira"/>
              <a:cs typeface="Saira"/>
              <a:sym typeface="Saira"/>
            </a:endParaRPr>
          </a:p>
        </p:txBody>
      </p:sp>
      <p:sp>
        <p:nvSpPr>
          <p:cNvPr id="281" name="Google Shape;281;p29"/>
          <p:cNvSpPr/>
          <p:nvPr/>
        </p:nvSpPr>
        <p:spPr>
          <a:xfrm>
            <a:off x="395250" y="5933675"/>
            <a:ext cx="4238700" cy="3761700"/>
          </a:xfrm>
          <a:prstGeom prst="triangle">
            <a:avLst>
              <a:gd fmla="val 50000" name="adj"/>
            </a:avLst>
          </a:prstGeom>
          <a:solidFill>
            <a:srgbClr val="6C3F99"/>
          </a:solidFill>
          <a:ln cap="flat" cmpd="sng" w="19050">
            <a:solidFill>
              <a:srgbClr val="6C3F99"/>
            </a:solidFill>
            <a:prstDash val="solid"/>
            <a:round/>
            <a:headEnd len="sm" w="sm" type="none"/>
            <a:tailEnd len="sm" w="sm" type="none"/>
          </a:ln>
          <a:effectLst>
            <a:outerShdw blurRad="2857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p:nvPr/>
        </p:nvSpPr>
        <p:spPr>
          <a:xfrm rot="10800000">
            <a:off x="1457410" y="7846959"/>
            <a:ext cx="2114400" cy="1828800"/>
          </a:xfrm>
          <a:prstGeom prst="triangle">
            <a:avLst>
              <a:gd fmla="val 50000" name="adj"/>
            </a:avLst>
          </a:prstGeom>
          <a:solidFill>
            <a:srgbClr val="6C3F99"/>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txBox="1"/>
          <p:nvPr/>
        </p:nvSpPr>
        <p:spPr>
          <a:xfrm>
            <a:off x="1681850" y="7017725"/>
            <a:ext cx="16656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100">
                <a:solidFill>
                  <a:schemeClr val="lt1"/>
                </a:solidFill>
                <a:latin typeface="Saira"/>
                <a:ea typeface="Saira"/>
                <a:cs typeface="Saira"/>
                <a:sym typeface="Saira"/>
              </a:rPr>
              <a:t>CO-</a:t>
            </a:r>
            <a:endParaRPr sz="1100">
              <a:solidFill>
                <a:schemeClr val="lt1"/>
              </a:solidFill>
              <a:latin typeface="Saira"/>
              <a:ea typeface="Saira"/>
              <a:cs typeface="Saira"/>
              <a:sym typeface="Saira"/>
            </a:endParaRPr>
          </a:p>
          <a:p>
            <a:pPr indent="0" lvl="0" marL="0" rtl="0" algn="ctr">
              <a:spcBef>
                <a:spcPts val="0"/>
              </a:spcBef>
              <a:spcAft>
                <a:spcPts val="0"/>
              </a:spcAft>
              <a:buNone/>
            </a:pPr>
            <a:r>
              <a:rPr lang="es" sz="1100">
                <a:solidFill>
                  <a:schemeClr val="lt1"/>
                </a:solidFill>
                <a:latin typeface="Saira"/>
                <a:ea typeface="Saira"/>
                <a:cs typeface="Saira"/>
                <a:sym typeface="Saira"/>
              </a:rPr>
              <a:t>RESPONSABILIDAD</a:t>
            </a:r>
            <a:endParaRPr sz="1100">
              <a:solidFill>
                <a:schemeClr val="lt1"/>
              </a:solidFill>
              <a:latin typeface="Saira"/>
              <a:ea typeface="Saira"/>
              <a:cs typeface="Saira"/>
              <a:sym typeface="Saira"/>
            </a:endParaRPr>
          </a:p>
        </p:txBody>
      </p:sp>
      <p:sp>
        <p:nvSpPr>
          <p:cNvPr id="284" name="Google Shape;284;p29"/>
          <p:cNvSpPr txBox="1"/>
          <p:nvPr/>
        </p:nvSpPr>
        <p:spPr>
          <a:xfrm>
            <a:off x="1586200" y="8316425"/>
            <a:ext cx="18567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100">
                <a:solidFill>
                  <a:schemeClr val="lt1"/>
                </a:solidFill>
                <a:latin typeface="Saira"/>
                <a:ea typeface="Saira"/>
                <a:cs typeface="Saira"/>
                <a:sym typeface="Saira"/>
              </a:rPr>
              <a:t>EXCELENCIA</a:t>
            </a:r>
            <a:endParaRPr sz="1100">
              <a:solidFill>
                <a:schemeClr val="lt1"/>
              </a:solidFill>
              <a:latin typeface="Saira"/>
              <a:ea typeface="Saira"/>
              <a:cs typeface="Saira"/>
              <a:sym typeface="Saira"/>
            </a:endParaRPr>
          </a:p>
        </p:txBody>
      </p:sp>
      <p:sp>
        <p:nvSpPr>
          <p:cNvPr id="285" name="Google Shape;285;p29"/>
          <p:cNvSpPr txBox="1"/>
          <p:nvPr/>
        </p:nvSpPr>
        <p:spPr>
          <a:xfrm>
            <a:off x="2486650" y="9002225"/>
            <a:ext cx="21144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100">
                <a:solidFill>
                  <a:schemeClr val="lt1"/>
                </a:solidFill>
                <a:latin typeface="Saira"/>
                <a:ea typeface="Saira"/>
                <a:cs typeface="Saira"/>
                <a:sym typeface="Saira"/>
              </a:rPr>
              <a:t>CAPACITACIÓN</a:t>
            </a:r>
            <a:endParaRPr sz="1100">
              <a:solidFill>
                <a:schemeClr val="lt1"/>
              </a:solidFill>
              <a:latin typeface="Saira"/>
              <a:ea typeface="Saira"/>
              <a:cs typeface="Saira"/>
              <a:sym typeface="Saira"/>
            </a:endParaRPr>
          </a:p>
        </p:txBody>
      </p:sp>
      <p:sp>
        <p:nvSpPr>
          <p:cNvPr id="286" name="Google Shape;286;p29"/>
          <p:cNvSpPr txBox="1"/>
          <p:nvPr/>
        </p:nvSpPr>
        <p:spPr>
          <a:xfrm>
            <a:off x="429250" y="9002225"/>
            <a:ext cx="21144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100">
                <a:solidFill>
                  <a:schemeClr val="lt1"/>
                </a:solidFill>
                <a:latin typeface="Saira"/>
                <a:ea typeface="Saira"/>
                <a:cs typeface="Saira"/>
                <a:sym typeface="Saira"/>
              </a:rPr>
              <a:t>ANTICIPACIÓN</a:t>
            </a:r>
            <a:endParaRPr sz="1100">
              <a:solidFill>
                <a:schemeClr val="lt1"/>
              </a:solidFill>
              <a:latin typeface="Saira"/>
              <a:ea typeface="Saira"/>
              <a:cs typeface="Saira"/>
              <a:sym typeface="Saira"/>
            </a:endParaRPr>
          </a:p>
        </p:txBody>
      </p:sp>
      <p:sp>
        <p:nvSpPr>
          <p:cNvPr id="287" name="Google Shape;287;p29"/>
          <p:cNvSpPr/>
          <p:nvPr/>
        </p:nvSpPr>
        <p:spPr>
          <a:xfrm>
            <a:off x="597900" y="6089575"/>
            <a:ext cx="3833400" cy="3499500"/>
          </a:xfrm>
          <a:prstGeom prst="triangle">
            <a:avLst>
              <a:gd fmla="val 50000" name="adj"/>
            </a:avLst>
          </a:prstGeom>
          <a:noFill/>
          <a:ln cap="flat" cmpd="sng" w="19050">
            <a:solidFill>
              <a:schemeClr val="lt2"/>
            </a:solidFill>
            <a:prstDash val="solid"/>
            <a:round/>
            <a:headEnd len="sm" w="sm" type="none"/>
            <a:tailEnd len="sm" w="sm" type="none"/>
          </a:ln>
          <a:effectLst>
            <a:outerShdw blurRad="2857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0"/>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94" name="Google Shape;294;p30"/>
          <p:cNvSpPr txBox="1"/>
          <p:nvPr/>
        </p:nvSpPr>
        <p:spPr>
          <a:xfrm>
            <a:off x="16125" y="6731263"/>
            <a:ext cx="74916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Co-responsabilidad</a:t>
            </a:r>
            <a:endParaRPr>
              <a:solidFill>
                <a:schemeClr val="lt1"/>
              </a:solidFill>
            </a:endParaRPr>
          </a:p>
        </p:txBody>
      </p:sp>
      <p:sp>
        <p:nvSpPr>
          <p:cNvPr id="295" name="Google Shape;295;p30"/>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4</a:t>
            </a:r>
            <a:endParaRPr b="1" sz="30000">
              <a:solidFill>
                <a:schemeClr val="lt2"/>
              </a:solidFill>
              <a:latin typeface="Saira"/>
              <a:ea typeface="Saira"/>
              <a:cs typeface="Saira"/>
              <a:sym typeface="Saira"/>
            </a:endParaRPr>
          </a:p>
        </p:txBody>
      </p:sp>
      <p:pic>
        <p:nvPicPr>
          <p:cNvPr id="296" name="Google Shape;296;p30"/>
          <p:cNvPicPr preferRelativeResize="0"/>
          <p:nvPr/>
        </p:nvPicPr>
        <p:blipFill>
          <a:blip r:embed="rId3">
            <a:alphaModFix/>
          </a:blip>
          <a:stretch>
            <a:fillRect/>
          </a:stretch>
        </p:blipFill>
        <p:spPr>
          <a:xfrm>
            <a:off x="3081899" y="2326225"/>
            <a:ext cx="2576600" cy="2835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1"/>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1"/>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a:t>
            </a:r>
            <a:r>
              <a:rPr lang="es"/>
              <a:t>. </a:t>
            </a:r>
            <a:r>
              <a:rPr lang="es"/>
              <a:t>Co-responsabilidad</a:t>
            </a:r>
            <a:endParaRPr/>
          </a:p>
        </p:txBody>
      </p:sp>
      <p:sp>
        <p:nvSpPr>
          <p:cNvPr id="303" name="Google Shape;303;p31"/>
          <p:cNvSpPr txBox="1"/>
          <p:nvPr/>
        </p:nvSpPr>
        <p:spPr>
          <a:xfrm>
            <a:off x="674200" y="3817350"/>
            <a:ext cx="6211500" cy="4119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Entender las responsabilidades que tiene el cliente en cuanto al servicio. Entender </a:t>
            </a:r>
            <a:r>
              <a:rPr lang="es" sz="1800">
                <a:solidFill>
                  <a:schemeClr val="dk1"/>
                </a:solidFill>
                <a:latin typeface="Saira"/>
                <a:ea typeface="Saira"/>
                <a:cs typeface="Saira"/>
                <a:sym typeface="Saira"/>
              </a:rPr>
              <a:t>qué</a:t>
            </a:r>
            <a:r>
              <a:rPr lang="es" sz="1800">
                <a:solidFill>
                  <a:schemeClr val="dk1"/>
                </a:solidFill>
                <a:latin typeface="Saira"/>
                <a:ea typeface="Saira"/>
                <a:cs typeface="Saira"/>
                <a:sym typeface="Saira"/>
              </a:rPr>
              <a:t> responsabilidades poseen los recursos humanos asignados al servicio. Entender cuáles son las responsabilidades que posee nuestra empresa en la prestación de un servicio de calidad “World Class”, y actuar en consecuencia, forman parte de lo que llamamos “co-responsabilidad” del servicio.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experiencia que INTELLIHELP posee en la prestación de servicios de outsourcing de personal de TI permite establecer los siguientes factores claves del éxito:</a:t>
            </a:r>
            <a:endParaRPr sz="1800">
              <a:solidFill>
                <a:schemeClr val="dk1"/>
              </a:solidFill>
              <a:latin typeface="Saira"/>
              <a:ea typeface="Saira"/>
              <a:cs typeface="Saira"/>
              <a:sym typeface="Saira"/>
            </a:endParaRPr>
          </a:p>
        </p:txBody>
      </p:sp>
      <p:pic>
        <p:nvPicPr>
          <p:cNvPr id="304" name="Google Shape;304;p31"/>
          <p:cNvPicPr preferRelativeResize="0"/>
          <p:nvPr/>
        </p:nvPicPr>
        <p:blipFill rotWithShape="1">
          <a:blip r:embed="rId3">
            <a:alphaModFix/>
          </a:blip>
          <a:srcRect b="68128" l="0" r="0" t="0"/>
          <a:stretch/>
        </p:blipFill>
        <p:spPr>
          <a:xfrm>
            <a:off x="0" y="8096425"/>
            <a:ext cx="6677025" cy="23435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2"/>
          <p:cNvSpPr txBox="1"/>
          <p:nvPr>
            <p:ph type="ctrTitle"/>
          </p:nvPr>
        </p:nvSpPr>
        <p:spPr>
          <a:xfrm>
            <a:off x="257700" y="1511299"/>
            <a:ext cx="7044600" cy="1263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10" name="Google Shape;310;p32"/>
          <p:cNvSpPr txBox="1"/>
          <p:nvPr/>
        </p:nvSpPr>
        <p:spPr>
          <a:xfrm>
            <a:off x="674200" y="5506875"/>
            <a:ext cx="63870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A través de sucesivas reuniones, relevamientos, y cuestionarios orientados, se deben conocer a nivel de detalle las mismas, validándolas y puliéndolas en forma iterativa a lo largo de los sucesivos procesos de selección que se llevan adelante.</a:t>
            </a:r>
            <a:endParaRPr sz="1800">
              <a:solidFill>
                <a:schemeClr val="dk1"/>
              </a:solidFill>
              <a:latin typeface="Saira"/>
              <a:ea typeface="Saira"/>
              <a:cs typeface="Saira"/>
              <a:sym typeface="Saira"/>
            </a:endParaRPr>
          </a:p>
        </p:txBody>
      </p:sp>
      <p:sp>
        <p:nvSpPr>
          <p:cNvPr id="311" name="Google Shape;311;p32"/>
          <p:cNvSpPr txBox="1"/>
          <p:nvPr>
            <p:ph idx="1" type="subTitle"/>
          </p:nvPr>
        </p:nvSpPr>
        <p:spPr>
          <a:xfrm>
            <a:off x="765250" y="3627000"/>
            <a:ext cx="6067200" cy="1263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Entendimiento de las necesidades y expectativas del cliente</a:t>
            </a:r>
            <a:endParaRPr/>
          </a:p>
        </p:txBody>
      </p:sp>
      <p:pic>
        <p:nvPicPr>
          <p:cNvPr id="312" name="Google Shape;312;p32"/>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3"/>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18" name="Google Shape;318;p33"/>
          <p:cNvSpPr txBox="1"/>
          <p:nvPr/>
        </p:nvSpPr>
        <p:spPr>
          <a:xfrm>
            <a:off x="674200" y="5506875"/>
            <a:ext cx="63870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primera actividad a desarrollar en cualquier proceso de selección requiere entender todas las características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ambientales del lugar de trabajo de los recursos humanos, así como la cultura en la que se van a insertar.</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319" name="Google Shape;319;p33"/>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Entendimiento detallado de las características del puesto y cultura del cliente</a:t>
            </a:r>
            <a:endParaRPr/>
          </a:p>
        </p:txBody>
      </p:sp>
      <p:pic>
        <p:nvPicPr>
          <p:cNvPr id="320" name="Google Shape;320;p33"/>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4"/>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26" name="Google Shape;326;p34"/>
          <p:cNvSpPr txBox="1"/>
          <p:nvPr/>
        </p:nvSpPr>
        <p:spPr>
          <a:xfrm>
            <a:off x="674200" y="5506875"/>
            <a:ext cx="6158100" cy="1459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Se requiere a través de un relevamiento en formato de cuestionario, detallar lo más completo posible las características tanto en habilidades blandas como duras de los componentes del perfil requerido por el cliente.</a:t>
            </a:r>
            <a:endParaRPr sz="1800">
              <a:solidFill>
                <a:schemeClr val="dk1"/>
              </a:solidFill>
              <a:latin typeface="Saira"/>
              <a:ea typeface="Saira"/>
              <a:cs typeface="Saira"/>
              <a:sym typeface="Saira"/>
            </a:endParaRPr>
          </a:p>
        </p:txBody>
      </p:sp>
      <p:sp>
        <p:nvSpPr>
          <p:cNvPr id="327" name="Google Shape;327;p34"/>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a:t>Entendimiento profundo</a:t>
            </a:r>
            <a:endParaRPr/>
          </a:p>
          <a:p>
            <a:pPr indent="0" lvl="0" marL="0" rtl="0" algn="ctr">
              <a:spcBef>
                <a:spcPts val="0"/>
              </a:spcBef>
              <a:spcAft>
                <a:spcPts val="0"/>
              </a:spcAft>
              <a:buNone/>
            </a:pPr>
            <a:r>
              <a:rPr lang="es"/>
              <a:t>del perfil requerido</a:t>
            </a:r>
            <a:endParaRPr/>
          </a:p>
        </p:txBody>
      </p:sp>
      <p:pic>
        <p:nvPicPr>
          <p:cNvPr id="328" name="Google Shape;328;p34"/>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5"/>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34" name="Google Shape;334;p35"/>
          <p:cNvSpPr txBox="1"/>
          <p:nvPr/>
        </p:nvSpPr>
        <p:spPr>
          <a:xfrm>
            <a:off x="674200" y="5506875"/>
            <a:ext cx="6387000" cy="1459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Este conocimiento es esencial para poder asesorar a nuestros clientes en cuanto a las franjas remunerativas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adecuadas y actualizadas, y para el manejo de expectativas de los candidatos requeridos.</a:t>
            </a:r>
            <a:endParaRPr sz="1800">
              <a:solidFill>
                <a:schemeClr val="dk1"/>
              </a:solidFill>
              <a:latin typeface="Saira"/>
              <a:ea typeface="Saira"/>
              <a:cs typeface="Saira"/>
              <a:sym typeface="Saira"/>
            </a:endParaRPr>
          </a:p>
        </p:txBody>
      </p:sp>
      <p:sp>
        <p:nvSpPr>
          <p:cNvPr id="335" name="Google Shape;335;p35"/>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Entendimiento de los estándares salariales de mercado y de los perfiles requeridos</a:t>
            </a:r>
            <a:endParaRPr/>
          </a:p>
        </p:txBody>
      </p:sp>
      <p:pic>
        <p:nvPicPr>
          <p:cNvPr id="336" name="Google Shape;336;p35"/>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6"/>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42" name="Google Shape;342;p36"/>
          <p:cNvSpPr txBox="1"/>
          <p:nvPr/>
        </p:nvSpPr>
        <p:spPr>
          <a:xfrm>
            <a:off x="674200" y="5506875"/>
            <a:ext cx="6387000" cy="2789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experiencia en nuestro equipo de selectoras de IT permite desarrollar búsquedas simples o complejas de</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manera rápida y eficiente. La actualidad del mercado de los recursos tecnológicos es cada vez más compleja,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 por eso que INTELLIHELP se diferencia de su competencia, a través del conocimiento y profesionalismo con el que se desarrollan todas las actividades requeridas para lograr dar con el candidato ideal para cada cliente.</a:t>
            </a:r>
            <a:endParaRPr sz="1800">
              <a:solidFill>
                <a:schemeClr val="dk1"/>
              </a:solidFill>
              <a:latin typeface="Saira"/>
              <a:ea typeface="Saira"/>
              <a:cs typeface="Saira"/>
              <a:sym typeface="Saira"/>
            </a:endParaRPr>
          </a:p>
        </p:txBody>
      </p:sp>
      <p:sp>
        <p:nvSpPr>
          <p:cNvPr id="343" name="Google Shape;343;p36"/>
          <p:cNvSpPr txBox="1"/>
          <p:nvPr>
            <p:ph idx="1" type="subTitle"/>
          </p:nvPr>
        </p:nvSpPr>
        <p:spPr>
          <a:xfrm>
            <a:off x="727650" y="3854625"/>
            <a:ext cx="6104700" cy="860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Proceso de selección exitoso</a:t>
            </a:r>
            <a:endParaRPr/>
          </a:p>
        </p:txBody>
      </p:sp>
      <p:pic>
        <p:nvPicPr>
          <p:cNvPr id="344" name="Google Shape;344;p36"/>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7"/>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50" name="Google Shape;350;p37"/>
          <p:cNvSpPr txBox="1"/>
          <p:nvPr/>
        </p:nvSpPr>
        <p:spPr>
          <a:xfrm>
            <a:off x="674200" y="5506875"/>
            <a:ext cx="6387000" cy="245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Un aspecto no menor a la hora de lograr la conformidad tanto del cliente como de los recursos es dedicar la seriedad el tiempo y el conocimiento que requiere</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realizar el proceso de inducción correctamente. Nuestra experiencia acerca de este tema se refleja en la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transformación de la famosa frase conocida: </a:t>
            </a:r>
            <a:r>
              <a:rPr b="1" lang="es" sz="1800">
                <a:solidFill>
                  <a:schemeClr val="dk1"/>
                </a:solidFill>
                <a:latin typeface="Saira"/>
                <a:ea typeface="Saira"/>
                <a:cs typeface="Saira"/>
                <a:sym typeface="Saira"/>
              </a:rPr>
              <a:t>“El que bien comienza bien termina”.</a:t>
            </a:r>
            <a:endParaRPr sz="1800">
              <a:solidFill>
                <a:schemeClr val="dk1"/>
              </a:solidFill>
              <a:latin typeface="Saira"/>
              <a:ea typeface="Saira"/>
              <a:cs typeface="Saira"/>
              <a:sym typeface="Saira"/>
            </a:endParaRPr>
          </a:p>
        </p:txBody>
      </p:sp>
      <p:sp>
        <p:nvSpPr>
          <p:cNvPr id="351" name="Google Shape;351;p37"/>
          <p:cNvSpPr txBox="1"/>
          <p:nvPr>
            <p:ph idx="1" type="subTitle"/>
          </p:nvPr>
        </p:nvSpPr>
        <p:spPr>
          <a:xfrm>
            <a:off x="727650" y="3874075"/>
            <a:ext cx="6104700" cy="79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Proceso de inducción exitoso</a:t>
            </a:r>
            <a:endParaRPr/>
          </a:p>
        </p:txBody>
      </p:sp>
      <p:pic>
        <p:nvPicPr>
          <p:cNvPr id="352" name="Google Shape;352;p37"/>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8"/>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58" name="Google Shape;358;p38"/>
          <p:cNvSpPr txBox="1"/>
          <p:nvPr/>
        </p:nvSpPr>
        <p:spPr>
          <a:xfrm>
            <a:off x="674200" y="5506875"/>
            <a:ext cx="6158100" cy="2789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moneda siempre tiene dos caras, así como el cliente tiene sus expectativas acerca de los recursos a contratar en un servicio de outsourcing, están las expectativas de los recursos humanos.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Desde INTELLIHELP relevamos tanto las expectativas manifiestas como las ocultas de los candidatos para asegurarnos un correcto “match” de ambas partes.</a:t>
            </a:r>
            <a:endParaRPr sz="1800">
              <a:solidFill>
                <a:schemeClr val="dk1"/>
              </a:solidFill>
              <a:latin typeface="Saira"/>
              <a:ea typeface="Saira"/>
              <a:cs typeface="Saira"/>
              <a:sym typeface="Saira"/>
            </a:endParaRPr>
          </a:p>
        </p:txBody>
      </p:sp>
      <p:sp>
        <p:nvSpPr>
          <p:cNvPr id="359" name="Google Shape;359;p38"/>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Entendimiento de las expectativas de los recursos seleccionados</a:t>
            </a:r>
            <a:endParaRPr/>
          </a:p>
        </p:txBody>
      </p:sp>
      <p:pic>
        <p:nvPicPr>
          <p:cNvPr id="360" name="Google Shape;360;p38"/>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9"/>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66" name="Google Shape;366;p39"/>
          <p:cNvSpPr txBox="1"/>
          <p:nvPr/>
        </p:nvSpPr>
        <p:spPr>
          <a:xfrm>
            <a:off x="674200" y="5506875"/>
            <a:ext cx="6387000" cy="245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 ideal contar con un recurso que tenga el 100% de las habilidades para un dado puesto al momento del inicio de un servicio, pero nunca se verifica en la práctica. Sabiendo esto INTELLIHEP releva las necesidades de capacitación y</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coaching a desarrollar con los recursos seleccionados y planifica un plan de acción que lleve a lo largo del servicio al mayor porcentaje posible de concordancia.</a:t>
            </a:r>
            <a:endParaRPr sz="1800">
              <a:solidFill>
                <a:schemeClr val="dk1"/>
              </a:solidFill>
              <a:latin typeface="Saira"/>
              <a:ea typeface="Saira"/>
              <a:cs typeface="Saira"/>
              <a:sym typeface="Saira"/>
            </a:endParaRPr>
          </a:p>
        </p:txBody>
      </p:sp>
      <p:sp>
        <p:nvSpPr>
          <p:cNvPr id="367" name="Google Shape;367;p39"/>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Entendimiento de las habilidades existentes y a desarrollar de los recursos seleccionados</a:t>
            </a:r>
            <a:endParaRPr/>
          </a:p>
        </p:txBody>
      </p:sp>
      <p:pic>
        <p:nvPicPr>
          <p:cNvPr id="368" name="Google Shape;368;p39"/>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0"/>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Co-responsabilidad</a:t>
            </a:r>
            <a:endParaRPr/>
          </a:p>
        </p:txBody>
      </p:sp>
      <p:sp>
        <p:nvSpPr>
          <p:cNvPr id="374" name="Google Shape;374;p40"/>
          <p:cNvSpPr txBox="1"/>
          <p:nvPr/>
        </p:nvSpPr>
        <p:spPr>
          <a:xfrm>
            <a:off x="674200" y="5506875"/>
            <a:ext cx="5940600" cy="3121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Todos sabemos que la búsqueda de recursos de TI para la mayoría de los perfiles en general es cada día más compleja. Es aquí donde la experiencia que el equipo de selección de INTELLIHELP posee junto con las herramientas que contamos, una amplia red de contactos, y una amplia base de datos de candidatos ya trabajada, son los factores que hacen que el servicio que brindamos sea diferencial.</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375" name="Google Shape;375;p40"/>
          <p:cNvSpPr txBox="1"/>
          <p:nvPr>
            <p:ph idx="1" type="subTitle"/>
          </p:nvPr>
        </p:nvSpPr>
        <p:spPr>
          <a:xfrm>
            <a:off x="727650" y="36270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a:t>Herramientas y procesos</a:t>
            </a:r>
            <a:endParaRPr/>
          </a:p>
          <a:p>
            <a:pPr indent="0" lvl="0" marL="0" rtl="0" algn="ctr">
              <a:spcBef>
                <a:spcPts val="0"/>
              </a:spcBef>
              <a:spcAft>
                <a:spcPts val="0"/>
              </a:spcAft>
              <a:buNone/>
            </a:pPr>
            <a:r>
              <a:rPr lang="es"/>
              <a:t>de búsqueda adecuados</a:t>
            </a:r>
            <a:endParaRPr/>
          </a:p>
        </p:txBody>
      </p:sp>
      <p:pic>
        <p:nvPicPr>
          <p:cNvPr id="376" name="Google Shape;376;p40"/>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1"/>
          <p:cNvSpPr/>
          <p:nvPr/>
        </p:nvSpPr>
        <p:spPr>
          <a:xfrm>
            <a:off x="16125" y="5404200"/>
            <a:ext cx="7560000" cy="5035500"/>
          </a:xfrm>
          <a:prstGeom prst="rect">
            <a:avLst/>
          </a:prstGeom>
          <a:solidFill>
            <a:srgbClr val="3CA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383" name="Google Shape;383;p41"/>
          <p:cNvSpPr txBox="1"/>
          <p:nvPr/>
        </p:nvSpPr>
        <p:spPr>
          <a:xfrm>
            <a:off x="16125" y="6731263"/>
            <a:ext cx="74916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Anticipación</a:t>
            </a:r>
            <a:endParaRPr>
              <a:solidFill>
                <a:schemeClr val="lt1"/>
              </a:solidFill>
            </a:endParaRPr>
          </a:p>
        </p:txBody>
      </p:sp>
      <p:sp>
        <p:nvSpPr>
          <p:cNvPr id="384" name="Google Shape;384;p41"/>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5</a:t>
            </a:r>
            <a:endParaRPr b="1" sz="30000">
              <a:solidFill>
                <a:schemeClr val="lt2"/>
              </a:solidFill>
              <a:latin typeface="Saira"/>
              <a:ea typeface="Saira"/>
              <a:cs typeface="Saira"/>
              <a:sym typeface="Saira"/>
            </a:endParaRPr>
          </a:p>
        </p:txBody>
      </p:sp>
      <p:pic>
        <p:nvPicPr>
          <p:cNvPr id="385" name="Google Shape;385;p41"/>
          <p:cNvPicPr preferRelativeResize="0"/>
          <p:nvPr/>
        </p:nvPicPr>
        <p:blipFill>
          <a:blip r:embed="rId3">
            <a:alphaModFix/>
          </a:blip>
          <a:stretch>
            <a:fillRect/>
          </a:stretch>
        </p:blipFill>
        <p:spPr>
          <a:xfrm>
            <a:off x="2739775" y="2342325"/>
            <a:ext cx="3683801" cy="27952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2"/>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5</a:t>
            </a:r>
            <a:r>
              <a:rPr lang="es"/>
              <a:t>. Anticipación</a:t>
            </a:r>
            <a:endParaRPr/>
          </a:p>
        </p:txBody>
      </p:sp>
      <p:sp>
        <p:nvSpPr>
          <p:cNvPr id="391" name="Google Shape;391;p42"/>
          <p:cNvSpPr txBox="1"/>
          <p:nvPr/>
        </p:nvSpPr>
        <p:spPr>
          <a:xfrm>
            <a:off x="674200" y="5008650"/>
            <a:ext cx="6371100" cy="5116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Nunca mejor aplicada la famosa frase “…si la montaña no va a Mahoma, Mahoma va a la montaña….” En este caso sabemos que nos tenemos que anticipar a las necesidades de nuestros clientes y nuestros recursos. Esta anticipación se basa en realizar una gestión proactiva de los recursos humanos. Nuestra área de RRHH realiza reuniones periódicas donde relevan la situación de cada recurso con el fin de detectar necesidades tanto blandas como duras las que se trabajan en función a un plan de coaching, </a:t>
            </a:r>
            <a:r>
              <a:rPr b="1" lang="es" sz="1800">
                <a:solidFill>
                  <a:schemeClr val="dk1"/>
                </a:solidFill>
                <a:latin typeface="Saira"/>
                <a:ea typeface="Saira"/>
                <a:cs typeface="Saira"/>
                <a:sym typeface="Saira"/>
              </a:rPr>
              <a:t>“mentoring”</a:t>
            </a:r>
            <a:r>
              <a:rPr lang="es" sz="1800">
                <a:solidFill>
                  <a:schemeClr val="dk1"/>
                </a:solidFill>
                <a:latin typeface="Saira"/>
                <a:ea typeface="Saira"/>
                <a:cs typeface="Saira"/>
                <a:sym typeface="Saira"/>
              </a:rPr>
              <a:t>, asistencia psicológica, ambiental y técnica a lo largo de la vigencia del servicio, alineados permanentemente con el </a:t>
            </a:r>
            <a:r>
              <a:rPr b="1" lang="es" sz="1800">
                <a:solidFill>
                  <a:schemeClr val="dk1"/>
                </a:solidFill>
                <a:latin typeface="Saira"/>
                <a:ea typeface="Saira"/>
                <a:cs typeface="Saira"/>
                <a:sym typeface="Saira"/>
              </a:rPr>
              <a:t>“feedback”</a:t>
            </a:r>
            <a:r>
              <a:rPr lang="es" sz="1800">
                <a:solidFill>
                  <a:schemeClr val="dk1"/>
                </a:solidFill>
                <a:latin typeface="Saira"/>
                <a:ea typeface="Saira"/>
                <a:cs typeface="Saira"/>
                <a:sym typeface="Saira"/>
              </a:rPr>
              <a:t> del cliente. De esta manera podemos garantizar el desempeño de cada recurso en forma óptima dentro de los parámetros de sus funciones y responsabilidades.</a:t>
            </a:r>
            <a:endParaRPr sz="1800">
              <a:solidFill>
                <a:schemeClr val="dk1"/>
              </a:solidFill>
              <a:latin typeface="Saira"/>
              <a:ea typeface="Saira"/>
              <a:cs typeface="Saira"/>
              <a:sym typeface="Saira"/>
            </a:endParaRPr>
          </a:p>
        </p:txBody>
      </p:sp>
      <p:sp>
        <p:nvSpPr>
          <p:cNvPr id="392" name="Google Shape;392;p42"/>
          <p:cNvSpPr txBox="1"/>
          <p:nvPr>
            <p:ph idx="1" type="subTitle"/>
          </p:nvPr>
        </p:nvSpPr>
        <p:spPr>
          <a:xfrm>
            <a:off x="727650" y="3810300"/>
            <a:ext cx="6104700" cy="1425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Coaching proactivo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3"/>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5. </a:t>
            </a:r>
            <a:r>
              <a:rPr lang="es"/>
              <a:t>Anticipación</a:t>
            </a:r>
            <a:endParaRPr/>
          </a:p>
        </p:txBody>
      </p:sp>
      <p:sp>
        <p:nvSpPr>
          <p:cNvPr id="398" name="Google Shape;398;p43"/>
          <p:cNvSpPr txBox="1"/>
          <p:nvPr/>
        </p:nvSpPr>
        <p:spPr>
          <a:xfrm>
            <a:off x="674200" y="5008650"/>
            <a:ext cx="6371100" cy="2124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Una de las herramientas más importantes a la hora de poder entender la visión que tiene el cliente de nuestro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servicio, y fuente inagotable de iniciativas que permitan mejorar aspectos del servicio anticipándonos a que se genere un desvío que afecte la satisfacción de nuestros clientes.</a:t>
            </a:r>
            <a:endParaRPr sz="1800">
              <a:solidFill>
                <a:schemeClr val="dk1"/>
              </a:solidFill>
              <a:latin typeface="Saira"/>
              <a:ea typeface="Saira"/>
              <a:cs typeface="Saira"/>
              <a:sym typeface="Saira"/>
            </a:endParaRPr>
          </a:p>
        </p:txBody>
      </p:sp>
      <p:sp>
        <p:nvSpPr>
          <p:cNvPr id="399" name="Google Shape;399;p43"/>
          <p:cNvSpPr txBox="1"/>
          <p:nvPr>
            <p:ph idx="1" type="subTitle"/>
          </p:nvPr>
        </p:nvSpPr>
        <p:spPr>
          <a:xfrm>
            <a:off x="727650" y="3794375"/>
            <a:ext cx="6104700" cy="897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Encuestas de servicio</a:t>
            </a:r>
            <a:endParaRPr/>
          </a:p>
        </p:txBody>
      </p:sp>
      <p:pic>
        <p:nvPicPr>
          <p:cNvPr id="400" name="Google Shape;400;p43"/>
          <p:cNvPicPr preferRelativeResize="0"/>
          <p:nvPr/>
        </p:nvPicPr>
        <p:blipFill>
          <a:blip r:embed="rId3">
            <a:alphaModFix/>
          </a:blip>
          <a:stretch>
            <a:fillRect/>
          </a:stretch>
        </p:blipFill>
        <p:spPr>
          <a:xfrm rot="-5400000">
            <a:off x="3090726" y="6091001"/>
            <a:ext cx="1258275" cy="7439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4"/>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5. Anticipación</a:t>
            </a:r>
            <a:endParaRPr/>
          </a:p>
        </p:txBody>
      </p:sp>
      <p:sp>
        <p:nvSpPr>
          <p:cNvPr id="406" name="Google Shape;406;p44"/>
          <p:cNvSpPr txBox="1"/>
          <p:nvPr/>
        </p:nvSpPr>
        <p:spPr>
          <a:xfrm>
            <a:off x="674200" y="5008650"/>
            <a:ext cx="63711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INTELLIHELP pone a disposición del cliente tanto herramientas de comunicación estándar como ser mail,</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teléfono y </a:t>
            </a:r>
            <a:r>
              <a:rPr b="1" lang="es" sz="1800">
                <a:solidFill>
                  <a:schemeClr val="dk1"/>
                </a:solidFill>
                <a:latin typeface="Saira"/>
                <a:ea typeface="Saira"/>
                <a:cs typeface="Saira"/>
                <a:sym typeface="Saira"/>
              </a:rPr>
              <a:t>“whatsapp”</a:t>
            </a:r>
            <a:r>
              <a:rPr lang="es" sz="1800">
                <a:solidFill>
                  <a:schemeClr val="dk1"/>
                </a:solidFill>
                <a:latin typeface="Saira"/>
                <a:ea typeface="Saira"/>
                <a:cs typeface="Saira"/>
                <a:sym typeface="Saira"/>
              </a:rPr>
              <a:t>, así como herramientas de software como ser sistema de incidentes y nuestra aplicación </a:t>
            </a:r>
            <a:r>
              <a:rPr b="1" lang="es" sz="1800">
                <a:solidFill>
                  <a:schemeClr val="dk1"/>
                </a:solidFill>
                <a:latin typeface="Saira"/>
                <a:ea typeface="Saira"/>
                <a:cs typeface="Saira"/>
                <a:sym typeface="Saira"/>
              </a:rPr>
              <a:t>“mobile”</a:t>
            </a:r>
            <a:r>
              <a:rPr lang="es" sz="1800">
                <a:solidFill>
                  <a:schemeClr val="dk1"/>
                </a:solidFill>
                <a:latin typeface="Saira"/>
                <a:ea typeface="Saira"/>
                <a:cs typeface="Saira"/>
                <a:sym typeface="Saira"/>
              </a:rPr>
              <a:t> para la gestión de requerimientos.</a:t>
            </a:r>
            <a:endParaRPr sz="1800">
              <a:solidFill>
                <a:schemeClr val="dk1"/>
              </a:solidFill>
              <a:latin typeface="Saira"/>
              <a:ea typeface="Saira"/>
              <a:cs typeface="Saira"/>
              <a:sym typeface="Saira"/>
            </a:endParaRPr>
          </a:p>
        </p:txBody>
      </p:sp>
      <p:sp>
        <p:nvSpPr>
          <p:cNvPr id="407" name="Google Shape;407;p44"/>
          <p:cNvSpPr txBox="1"/>
          <p:nvPr>
            <p:ph idx="1" type="subTitle"/>
          </p:nvPr>
        </p:nvSpPr>
        <p:spPr>
          <a:xfrm>
            <a:off x="727650" y="3794375"/>
            <a:ext cx="6104700" cy="897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Herramientas de comunicación</a:t>
            </a:r>
            <a:endParaRPr/>
          </a:p>
        </p:txBody>
      </p:sp>
      <p:pic>
        <p:nvPicPr>
          <p:cNvPr id="408" name="Google Shape;408;p44"/>
          <p:cNvPicPr preferRelativeResize="0"/>
          <p:nvPr/>
        </p:nvPicPr>
        <p:blipFill>
          <a:blip r:embed="rId3">
            <a:alphaModFix/>
          </a:blip>
          <a:stretch>
            <a:fillRect/>
          </a:stretch>
        </p:blipFill>
        <p:spPr>
          <a:xfrm rot="-5400000">
            <a:off x="3090726" y="6091001"/>
            <a:ext cx="1258275" cy="74397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5"/>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5. Anticipación</a:t>
            </a:r>
            <a:endParaRPr/>
          </a:p>
        </p:txBody>
      </p:sp>
      <p:sp>
        <p:nvSpPr>
          <p:cNvPr id="414" name="Google Shape;414;p45"/>
          <p:cNvSpPr txBox="1"/>
          <p:nvPr/>
        </p:nvSpPr>
        <p:spPr>
          <a:xfrm>
            <a:off x="674200" y="5008650"/>
            <a:ext cx="6371100" cy="245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Sabemos que, así como un proceso de selección correcto es el inicio de un cliente satisfecho, lo mismo aplica para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todas las actividades relacionadas con la inducción de los recursos humanos, tanto para las características y</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conocimientos de su rol dentro de INTELLIHELP como organización, así como la del cliente donde va a estar</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desarrollando sus actividades laborales.</a:t>
            </a:r>
            <a:endParaRPr sz="1800">
              <a:solidFill>
                <a:schemeClr val="dk1"/>
              </a:solidFill>
              <a:latin typeface="Saira"/>
              <a:ea typeface="Saira"/>
              <a:cs typeface="Saira"/>
              <a:sym typeface="Saira"/>
            </a:endParaRPr>
          </a:p>
        </p:txBody>
      </p:sp>
      <p:sp>
        <p:nvSpPr>
          <p:cNvPr id="415" name="Google Shape;415;p45"/>
          <p:cNvSpPr txBox="1"/>
          <p:nvPr>
            <p:ph idx="1" type="subTitle"/>
          </p:nvPr>
        </p:nvSpPr>
        <p:spPr>
          <a:xfrm>
            <a:off x="727650" y="3794375"/>
            <a:ext cx="6104700" cy="897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Proceso de inducción</a:t>
            </a:r>
            <a:endParaRPr/>
          </a:p>
        </p:txBody>
      </p:sp>
      <p:pic>
        <p:nvPicPr>
          <p:cNvPr id="416" name="Google Shape;416;p45"/>
          <p:cNvPicPr preferRelativeResize="0"/>
          <p:nvPr/>
        </p:nvPicPr>
        <p:blipFill>
          <a:blip r:embed="rId3">
            <a:alphaModFix/>
          </a:blip>
          <a:stretch>
            <a:fillRect/>
          </a:stretch>
        </p:blipFill>
        <p:spPr>
          <a:xfrm rot="-5400000">
            <a:off x="3090726" y="6091001"/>
            <a:ext cx="1258275" cy="7439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6"/>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5. Anticipación</a:t>
            </a:r>
            <a:endParaRPr/>
          </a:p>
        </p:txBody>
      </p:sp>
      <p:sp>
        <p:nvSpPr>
          <p:cNvPr id="422" name="Google Shape;422;p46"/>
          <p:cNvSpPr txBox="1"/>
          <p:nvPr/>
        </p:nvSpPr>
        <p:spPr>
          <a:xfrm>
            <a:off x="674200" y="5008650"/>
            <a:ext cx="63711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Otra fuente importante de información para mejorar el servicio. La misma se lleva a cabo con cada recurso que</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finaliza su relación laboral con INTELLIHEP, y busca encontrar puntos fuertes y débiles en todo lo que respecta a la relación empleado / empleador.</a:t>
            </a:r>
            <a:endParaRPr sz="1800">
              <a:solidFill>
                <a:schemeClr val="dk1"/>
              </a:solidFill>
              <a:latin typeface="Saira"/>
              <a:ea typeface="Saira"/>
              <a:cs typeface="Saira"/>
              <a:sym typeface="Saira"/>
            </a:endParaRPr>
          </a:p>
        </p:txBody>
      </p:sp>
      <p:sp>
        <p:nvSpPr>
          <p:cNvPr id="423" name="Google Shape;423;p46"/>
          <p:cNvSpPr txBox="1"/>
          <p:nvPr>
            <p:ph idx="1" type="subTitle"/>
          </p:nvPr>
        </p:nvSpPr>
        <p:spPr>
          <a:xfrm>
            <a:off x="727650" y="3794375"/>
            <a:ext cx="6104700" cy="897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Encuestas de salida</a:t>
            </a:r>
            <a:endParaRPr/>
          </a:p>
        </p:txBody>
      </p:sp>
      <p:pic>
        <p:nvPicPr>
          <p:cNvPr id="424" name="Google Shape;424;p46"/>
          <p:cNvPicPr preferRelativeResize="0"/>
          <p:nvPr/>
        </p:nvPicPr>
        <p:blipFill>
          <a:blip r:embed="rId3">
            <a:alphaModFix/>
          </a:blip>
          <a:stretch>
            <a:fillRect/>
          </a:stretch>
        </p:blipFill>
        <p:spPr>
          <a:xfrm rot="-5400000">
            <a:off x="3090726" y="6091001"/>
            <a:ext cx="1258275" cy="74397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7"/>
          <p:cNvSpPr txBox="1"/>
          <p:nvPr>
            <p:ph type="ctrTitle"/>
          </p:nvPr>
        </p:nvSpPr>
        <p:spPr>
          <a:xfrm>
            <a:off x="257712" y="1511298"/>
            <a:ext cx="7044600" cy="416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430" name="Google Shape;430;p47"/>
          <p:cNvSpPr txBox="1"/>
          <p:nvPr>
            <p:ph idx="1" type="subTitle"/>
          </p:nvPr>
        </p:nvSpPr>
        <p:spPr>
          <a:xfrm>
            <a:off x="257705" y="5752555"/>
            <a:ext cx="70446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8"/>
          <p:cNvSpPr txBox="1"/>
          <p:nvPr>
            <p:ph type="ctrTitle"/>
          </p:nvPr>
        </p:nvSpPr>
        <p:spPr>
          <a:xfrm>
            <a:off x="257712" y="1511298"/>
            <a:ext cx="7044600" cy="416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436" name="Google Shape;436;p48"/>
          <p:cNvSpPr txBox="1"/>
          <p:nvPr>
            <p:ph idx="1" type="subTitle"/>
          </p:nvPr>
        </p:nvSpPr>
        <p:spPr>
          <a:xfrm>
            <a:off x="257705" y="5752555"/>
            <a:ext cx="70446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C3F99"/>
        </a:solidFill>
      </p:bgPr>
    </p:bg>
    <p:spTree>
      <p:nvGrpSpPr>
        <p:cNvPr id="440" name="Shape 440"/>
        <p:cNvGrpSpPr/>
        <p:nvPr/>
      </p:nvGrpSpPr>
      <p:grpSpPr>
        <a:xfrm>
          <a:off x="0" y="0"/>
          <a:ext cx="0" cy="0"/>
          <a:chOff x="0" y="0"/>
          <a:chExt cx="0" cy="0"/>
        </a:xfrm>
      </p:grpSpPr>
      <p:sp>
        <p:nvSpPr>
          <p:cNvPr id="441" name="Google Shape;441;p49"/>
          <p:cNvSpPr txBox="1"/>
          <p:nvPr/>
        </p:nvSpPr>
        <p:spPr>
          <a:xfrm>
            <a:off x="561900" y="3019475"/>
            <a:ext cx="64362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200">
                <a:solidFill>
                  <a:schemeClr val="lt1"/>
                </a:solidFill>
                <a:latin typeface="Saira"/>
                <a:ea typeface="Saira"/>
                <a:cs typeface="Saira"/>
                <a:sym typeface="Saira"/>
              </a:rPr>
              <a:t>Canales de contacto con Intellihelp:</a:t>
            </a:r>
            <a:endParaRPr b="1" sz="2200">
              <a:solidFill>
                <a:schemeClr val="lt1"/>
              </a:solidFill>
              <a:latin typeface="Saira"/>
              <a:ea typeface="Saira"/>
              <a:cs typeface="Saira"/>
              <a:sym typeface="Saira"/>
            </a:endParaRPr>
          </a:p>
        </p:txBody>
      </p:sp>
      <p:sp>
        <p:nvSpPr>
          <p:cNvPr id="442" name="Google Shape;442;p49"/>
          <p:cNvSpPr txBox="1"/>
          <p:nvPr/>
        </p:nvSpPr>
        <p:spPr>
          <a:xfrm>
            <a:off x="-8950" y="53076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(+5411) 3886-0462</a:t>
            </a:r>
            <a:endParaRPr>
              <a:solidFill>
                <a:schemeClr val="lt1"/>
              </a:solidFill>
              <a:latin typeface="Saira"/>
              <a:ea typeface="Saira"/>
              <a:cs typeface="Saira"/>
              <a:sym typeface="Saira"/>
            </a:endParaRPr>
          </a:p>
        </p:txBody>
      </p:sp>
      <p:sp>
        <p:nvSpPr>
          <p:cNvPr id="443" name="Google Shape;443;p49"/>
          <p:cNvSpPr txBox="1"/>
          <p:nvPr/>
        </p:nvSpPr>
        <p:spPr>
          <a:xfrm>
            <a:off x="2280000" y="5307675"/>
            <a:ext cx="3000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info@intellihelp.tech</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contacto@intellihelp.tech</a:t>
            </a:r>
            <a:endParaRPr>
              <a:solidFill>
                <a:schemeClr val="lt1"/>
              </a:solidFill>
              <a:latin typeface="Saira"/>
              <a:ea typeface="Saira"/>
              <a:cs typeface="Saira"/>
              <a:sym typeface="Saira"/>
            </a:endParaRPr>
          </a:p>
        </p:txBody>
      </p:sp>
      <p:sp>
        <p:nvSpPr>
          <p:cNvPr id="444" name="Google Shape;444;p49"/>
          <p:cNvSpPr txBox="1"/>
          <p:nvPr/>
        </p:nvSpPr>
        <p:spPr>
          <a:xfrm>
            <a:off x="5020750" y="5307675"/>
            <a:ext cx="2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(+54911) 3374-6956</a:t>
            </a:r>
            <a:endParaRPr>
              <a:solidFill>
                <a:schemeClr val="lt1"/>
              </a:solidFill>
              <a:latin typeface="Saira"/>
              <a:ea typeface="Saira"/>
              <a:cs typeface="Saira"/>
              <a:sym typeface="Saira"/>
            </a:endParaRPr>
          </a:p>
        </p:txBody>
      </p:sp>
      <p:sp>
        <p:nvSpPr>
          <p:cNvPr id="445" name="Google Shape;445;p49"/>
          <p:cNvSpPr txBox="1"/>
          <p:nvPr/>
        </p:nvSpPr>
        <p:spPr>
          <a:xfrm>
            <a:off x="442775" y="79057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Herramienta de</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registro de incidentes,</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Light"/>
                <a:ea typeface="Saira Light"/>
                <a:cs typeface="Saira Light"/>
                <a:sym typeface="Saira Light"/>
              </a:rPr>
              <a:t>(exclusiva para clientes)</a:t>
            </a:r>
            <a:endParaRPr>
              <a:solidFill>
                <a:schemeClr val="lt1"/>
              </a:solidFill>
              <a:latin typeface="Saira Light"/>
              <a:ea typeface="Saira Light"/>
              <a:cs typeface="Saira Light"/>
              <a:sym typeface="Saira Light"/>
            </a:endParaRPr>
          </a:p>
        </p:txBody>
      </p:sp>
      <p:sp>
        <p:nvSpPr>
          <p:cNvPr id="446" name="Google Shape;446;p49"/>
          <p:cNvSpPr txBox="1"/>
          <p:nvPr/>
        </p:nvSpPr>
        <p:spPr>
          <a:xfrm>
            <a:off x="3873175" y="79057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Herramienta Mobile de</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seguimiento de servicio,</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(exclusiva para clientes)</a:t>
            </a:r>
            <a:endParaRPr>
              <a:solidFill>
                <a:schemeClr val="lt1"/>
              </a:solidFill>
              <a:latin typeface="Saira"/>
              <a:ea typeface="Saira"/>
              <a:cs typeface="Saira"/>
              <a:sym typeface="Saira"/>
            </a:endParaRPr>
          </a:p>
        </p:txBody>
      </p:sp>
      <p:pic>
        <p:nvPicPr>
          <p:cNvPr id="447" name="Google Shape;447;p49"/>
          <p:cNvPicPr preferRelativeResize="0"/>
          <p:nvPr/>
        </p:nvPicPr>
        <p:blipFill>
          <a:blip r:embed="rId3">
            <a:alphaModFix/>
          </a:blip>
          <a:stretch>
            <a:fillRect/>
          </a:stretch>
        </p:blipFill>
        <p:spPr>
          <a:xfrm>
            <a:off x="1595825" y="7129113"/>
            <a:ext cx="552450" cy="619125"/>
          </a:xfrm>
          <a:prstGeom prst="rect">
            <a:avLst/>
          </a:prstGeom>
          <a:noFill/>
          <a:ln>
            <a:noFill/>
          </a:ln>
        </p:spPr>
      </p:pic>
      <p:pic>
        <p:nvPicPr>
          <p:cNvPr id="448" name="Google Shape;448;p49"/>
          <p:cNvPicPr preferRelativeResize="0"/>
          <p:nvPr/>
        </p:nvPicPr>
        <p:blipFill>
          <a:blip r:embed="rId4">
            <a:alphaModFix/>
          </a:blip>
          <a:stretch>
            <a:fillRect/>
          </a:stretch>
        </p:blipFill>
        <p:spPr>
          <a:xfrm>
            <a:off x="6021450" y="4487800"/>
            <a:ext cx="590550" cy="590550"/>
          </a:xfrm>
          <a:prstGeom prst="rect">
            <a:avLst/>
          </a:prstGeom>
          <a:noFill/>
          <a:ln>
            <a:noFill/>
          </a:ln>
        </p:spPr>
      </p:pic>
      <p:pic>
        <p:nvPicPr>
          <p:cNvPr id="449" name="Google Shape;449;p49"/>
          <p:cNvPicPr preferRelativeResize="0"/>
          <p:nvPr/>
        </p:nvPicPr>
        <p:blipFill>
          <a:blip r:embed="rId5">
            <a:alphaModFix/>
          </a:blip>
          <a:stretch>
            <a:fillRect/>
          </a:stretch>
        </p:blipFill>
        <p:spPr>
          <a:xfrm>
            <a:off x="3450100" y="4543500"/>
            <a:ext cx="659800" cy="479150"/>
          </a:xfrm>
          <a:prstGeom prst="rect">
            <a:avLst/>
          </a:prstGeom>
          <a:noFill/>
          <a:ln>
            <a:noFill/>
          </a:ln>
        </p:spPr>
      </p:pic>
      <p:pic>
        <p:nvPicPr>
          <p:cNvPr id="450" name="Google Shape;450;p49"/>
          <p:cNvPicPr preferRelativeResize="0"/>
          <p:nvPr/>
        </p:nvPicPr>
        <p:blipFill>
          <a:blip r:embed="rId6">
            <a:alphaModFix/>
          </a:blip>
          <a:stretch>
            <a:fillRect/>
          </a:stretch>
        </p:blipFill>
        <p:spPr>
          <a:xfrm>
            <a:off x="1172775" y="4492575"/>
            <a:ext cx="542925" cy="657225"/>
          </a:xfrm>
          <a:prstGeom prst="rect">
            <a:avLst/>
          </a:prstGeom>
          <a:noFill/>
          <a:ln>
            <a:noFill/>
          </a:ln>
        </p:spPr>
      </p:pic>
      <p:pic>
        <p:nvPicPr>
          <p:cNvPr id="451" name="Google Shape;451;p49"/>
          <p:cNvPicPr preferRelativeResize="0"/>
          <p:nvPr/>
        </p:nvPicPr>
        <p:blipFill>
          <a:blip r:embed="rId7">
            <a:alphaModFix/>
          </a:blip>
          <a:stretch>
            <a:fillRect/>
          </a:stretch>
        </p:blipFill>
        <p:spPr>
          <a:xfrm>
            <a:off x="5212075" y="7143400"/>
            <a:ext cx="371475" cy="590550"/>
          </a:xfrm>
          <a:prstGeom prst="rect">
            <a:avLst/>
          </a:prstGeom>
          <a:noFill/>
          <a:ln>
            <a:noFill/>
          </a:ln>
        </p:spPr>
      </p:pic>
      <p:cxnSp>
        <p:nvCxnSpPr>
          <p:cNvPr id="452" name="Google Shape;452;p49"/>
          <p:cNvCxnSpPr/>
          <p:nvPr/>
        </p:nvCxnSpPr>
        <p:spPr>
          <a:xfrm>
            <a:off x="554100" y="6507475"/>
            <a:ext cx="6451800" cy="0"/>
          </a:xfrm>
          <a:prstGeom prst="straightConnector1">
            <a:avLst/>
          </a:prstGeom>
          <a:noFill/>
          <a:ln cap="flat" cmpd="sng" w="9525">
            <a:solidFill>
              <a:schemeClr val="lt1"/>
            </a:solidFill>
            <a:prstDash val="solid"/>
            <a:round/>
            <a:headEnd len="med" w="med" type="none"/>
            <a:tailEnd len="med" w="med" type="none"/>
          </a:ln>
        </p:spPr>
      </p:cxnSp>
      <p:sp>
        <p:nvSpPr>
          <p:cNvPr id="453" name="Google Shape;453;p49"/>
          <p:cNvSpPr/>
          <p:nvPr/>
        </p:nvSpPr>
        <p:spPr>
          <a:xfrm>
            <a:off x="175" y="-15025"/>
            <a:ext cx="7560000" cy="181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4" name="Google Shape;454;p49"/>
          <p:cNvPicPr preferRelativeResize="0"/>
          <p:nvPr/>
        </p:nvPicPr>
        <p:blipFill>
          <a:blip r:embed="rId8">
            <a:alphaModFix/>
          </a:blip>
          <a:stretch>
            <a:fillRect/>
          </a:stretch>
        </p:blipFill>
        <p:spPr>
          <a:xfrm>
            <a:off x="3780000" y="343650"/>
            <a:ext cx="3439875" cy="89838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