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10440000" cx="7560000"/>
  <p:notesSz cx="6858000" cy="9144000"/>
  <p:embeddedFontLst>
    <p:embeddedFont>
      <p:font typeface="Saira ExtraBold"/>
      <p:bold r:id="rId43"/>
      <p:boldItalic r:id="rId44"/>
    </p:embeddedFont>
    <p:embeddedFont>
      <p:font typeface="Saira Black"/>
      <p:bold r:id="rId45"/>
      <p:boldItalic r:id="rId46"/>
    </p:embeddedFont>
    <p:embeddedFont>
      <p:font typeface="Saira"/>
      <p:regular r:id="rId47"/>
      <p:bold r:id="rId48"/>
      <p:italic r:id="rId49"/>
      <p:boldItalic r:id="rId50"/>
    </p:embeddedFont>
    <p:embeddedFont>
      <p:font typeface="Saira Light"/>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88">
          <p15:clr>
            <a:srgbClr val="A4A3A4"/>
          </p15:clr>
        </p15:guide>
        <p15:guide id="2" pos="2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88" orient="horz"/>
        <p:guide pos="2381"/>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SairaExtraBold-boldItalic.fntdata"/><Relationship Id="rId43" Type="http://schemas.openxmlformats.org/officeDocument/2006/relationships/font" Target="fonts/SairaExtraBold-bold.fntdata"/><Relationship Id="rId46" Type="http://schemas.openxmlformats.org/officeDocument/2006/relationships/font" Target="fonts/SairaBlack-boldItalic.fntdata"/><Relationship Id="rId45" Type="http://schemas.openxmlformats.org/officeDocument/2006/relationships/font" Target="fonts/SairaBlack-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Saira-bold.fntdata"/><Relationship Id="rId47" Type="http://schemas.openxmlformats.org/officeDocument/2006/relationships/font" Target="fonts/Saira-regular.fntdata"/><Relationship Id="rId49" Type="http://schemas.openxmlformats.org/officeDocument/2006/relationships/font" Target="fonts/Saira-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SairaLight-regular.fntdata"/><Relationship Id="rId50" Type="http://schemas.openxmlformats.org/officeDocument/2006/relationships/font" Target="fonts/Saira-boldItalic.fntdata"/><Relationship Id="rId53" Type="http://schemas.openxmlformats.org/officeDocument/2006/relationships/font" Target="fonts/SairaLight-italic.fntdata"/><Relationship Id="rId52" Type="http://schemas.openxmlformats.org/officeDocument/2006/relationships/font" Target="fonts/SairaLight-bold.fntdata"/><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font" Target="fonts/SairaLight-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2d8a94bf81_0_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2d8a94bf8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2d8a94bf81_0_5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2d8a94bf8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2d8a94bf81_0_92: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2d8a94bf8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2d8a94bf81_0_144: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2d8a94bf81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2d8a94bf81_0_168: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2d8a94bf8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2cdd616db6_0_29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2cdd616db6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2cdd616db6_0_0: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2cdd616d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2cdd616db6_0_3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2cdd616db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2cdd616db6_0_70: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12cdd616db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3065a9d974_0_10: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3065a9d97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2cdd616db6_0_336: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2cdd616db6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2cdd616db6_0_10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2cdd616db6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12cdd616db6_0_380: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12cdd616db6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3065a9d974_0_2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13065a9d97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304116276f_0_13: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304116276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2cdd616db6_0_372: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2cdd616db6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2cdd616db6_0_12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2cdd616db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304116276f_0_43: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1304116276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2cdd616db6_0_345: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12cdd616db6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2cdd616db6_0_11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2cdd616db6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2cdd616db6_0_14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12cdd616db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304116276f_0_62: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1304116276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2cdd616db6_0_13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2cdd616db6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2cdd616db6_0_15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2cdd616db6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1304116276f_0_76: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1304116276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304116276f_0_85: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304116276f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304116276f_0_94: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304116276f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304116276f_0_109: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1304116276f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12cdd616db6_0_388: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12cdd616db6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2cdd616db6_0_17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12cdd616db6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2cdd616db6_0_18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12cdd616db6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2cdd616db6_0_197: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2cdd616db6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1304116276f_0_131: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1304116276f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304116276f_0_138: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1304116276f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304116276f_0_145: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304116276f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12cdd616db6_0_424:notes"/>
          <p:cNvSpPr/>
          <p:nvPr>
            <p:ph idx="2" type="sldImg"/>
          </p:nvPr>
        </p:nvSpPr>
        <p:spPr>
          <a:xfrm>
            <a:off x="2187788" y="685800"/>
            <a:ext cx="24831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12cdd616db6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11298"/>
            <a:ext cx="7044600" cy="41664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1pPr>
            <a:lvl2pPr lvl="1"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2pPr>
            <a:lvl3pPr lvl="2"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3pPr>
            <a:lvl4pPr lvl="3"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4pPr>
            <a:lvl5pPr lvl="4"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5pPr>
            <a:lvl6pPr lvl="5"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6pPr>
            <a:lvl7pPr lvl="6"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7pPr>
            <a:lvl8pPr lvl="7"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8pPr>
            <a:lvl9pPr lvl="8"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9pPr>
          </a:lstStyle>
          <a:p/>
        </p:txBody>
      </p:sp>
      <p:sp>
        <p:nvSpPr>
          <p:cNvPr id="11" name="Google Shape;11;p2"/>
          <p:cNvSpPr txBox="1"/>
          <p:nvPr>
            <p:ph idx="1" type="subTitle"/>
          </p:nvPr>
        </p:nvSpPr>
        <p:spPr>
          <a:xfrm>
            <a:off x="257705" y="5752555"/>
            <a:ext cx="7044600" cy="1608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1pPr>
            <a:lvl2pPr lvl="1"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2pPr>
            <a:lvl3pPr lvl="2"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3pPr>
            <a:lvl4pPr lvl="3"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4pPr>
            <a:lvl5pPr lvl="4"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5pPr>
            <a:lvl6pPr lvl="5"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6pPr>
            <a:lvl7pPr lvl="6"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7pPr>
            <a:lvl8pPr lvl="7"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8pPr>
            <a:lvl9pPr lvl="8" algn="ctr">
              <a:lnSpc>
                <a:spcPct val="100000"/>
              </a:lnSpc>
              <a:spcBef>
                <a:spcPts val="0"/>
              </a:spcBef>
              <a:spcAft>
                <a:spcPts val="0"/>
              </a:spcAft>
              <a:buClr>
                <a:srgbClr val="666666"/>
              </a:buClr>
              <a:buSzPts val="2100"/>
              <a:buFont typeface="Saira"/>
              <a:buNone/>
              <a:defRPr sz="2100">
                <a:solidFill>
                  <a:srgbClr val="666666"/>
                </a:solidFill>
                <a:latin typeface="Saira"/>
                <a:ea typeface="Saira"/>
                <a:cs typeface="Saira"/>
                <a:sym typeface="Saira"/>
              </a:defRPr>
            </a:lvl9pPr>
          </a:lstStyle>
          <a:p/>
        </p:txBody>
      </p:sp>
      <p:sp>
        <p:nvSpPr>
          <p:cNvPr id="12" name="Google Shape;12;p2"/>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pic>
        <p:nvPicPr>
          <p:cNvPr id="13" name="Google Shape;13;p2"/>
          <p:cNvPicPr preferRelativeResize="0"/>
          <p:nvPr/>
        </p:nvPicPr>
        <p:blipFill>
          <a:blip r:embed="rId2">
            <a:alphaModFix/>
          </a:blip>
          <a:stretch>
            <a:fillRect/>
          </a:stretch>
        </p:blipFill>
        <p:spPr>
          <a:xfrm>
            <a:off x="6298026" y="269179"/>
            <a:ext cx="1004275" cy="542275"/>
          </a:xfrm>
          <a:prstGeom prst="rect">
            <a:avLst/>
          </a:prstGeom>
          <a:noFill/>
          <a:ln>
            <a:noFill/>
          </a:ln>
        </p:spPr>
      </p:pic>
      <p:sp>
        <p:nvSpPr>
          <p:cNvPr id="14" name="Google Shape;14;p2"/>
          <p:cNvSpPr txBox="1"/>
          <p:nvPr/>
        </p:nvSpPr>
        <p:spPr>
          <a:xfrm>
            <a:off x="338725" y="324775"/>
            <a:ext cx="5959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1600">
                <a:solidFill>
                  <a:srgbClr val="663398"/>
                </a:solidFill>
                <a:latin typeface="Saira"/>
                <a:ea typeface="Saira"/>
                <a:cs typeface="Saira"/>
                <a:sym typeface="Saira"/>
              </a:rPr>
              <a:t>S</a:t>
            </a:r>
            <a:r>
              <a:rPr b="1" lang="es" sz="1600">
                <a:solidFill>
                  <a:srgbClr val="663398"/>
                </a:solidFill>
                <a:latin typeface="Saira"/>
                <a:ea typeface="Saira"/>
                <a:cs typeface="Saira"/>
                <a:sym typeface="Saira"/>
              </a:rPr>
              <a:t>istemas de video seguridad</a:t>
            </a:r>
            <a:endParaRPr sz="1600">
              <a:latin typeface="Saira"/>
              <a:ea typeface="Saira"/>
              <a:cs typeface="Saira"/>
              <a:sym typeface="Saira"/>
            </a:endParaRPr>
          </a:p>
        </p:txBody>
      </p:sp>
      <p:sp>
        <p:nvSpPr>
          <p:cNvPr id="15" name="Google Shape;15;p2"/>
          <p:cNvSpPr/>
          <p:nvPr/>
        </p:nvSpPr>
        <p:spPr>
          <a:xfrm>
            <a:off x="0" y="466663"/>
            <a:ext cx="318600" cy="1473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 name="Google Shape;16;p2"/>
          <p:cNvCxnSpPr/>
          <p:nvPr/>
        </p:nvCxnSpPr>
        <p:spPr>
          <a:xfrm rot="10800000">
            <a:off x="-150" y="822950"/>
            <a:ext cx="4956600" cy="0"/>
          </a:xfrm>
          <a:prstGeom prst="straightConnector1">
            <a:avLst/>
          </a:prstGeom>
          <a:noFill/>
          <a:ln cap="flat" cmpd="sng" w="9525">
            <a:solidFill>
              <a:schemeClr val="lt2"/>
            </a:solidFill>
            <a:prstDash val="solid"/>
            <a:round/>
            <a:headEnd len="med" w="med" type="none"/>
            <a:tailEnd len="med" w="med" type="none"/>
          </a:ln>
        </p:spPr>
      </p:cxnSp>
      <p:pic>
        <p:nvPicPr>
          <p:cNvPr id="17" name="Google Shape;17;p2"/>
          <p:cNvPicPr preferRelativeResize="0"/>
          <p:nvPr/>
        </p:nvPicPr>
        <p:blipFill rotWithShape="1">
          <a:blip r:embed="rId3">
            <a:alphaModFix/>
          </a:blip>
          <a:srcRect b="32272" l="0" r="0" t="0"/>
          <a:stretch/>
        </p:blipFill>
        <p:spPr>
          <a:xfrm>
            <a:off x="3287346" y="392625"/>
            <a:ext cx="1632548" cy="2213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con título 1">
  <p:cSld name="TITLE_1">
    <p:spTree>
      <p:nvGrpSpPr>
        <p:cNvPr id="18" name="Shape 18"/>
        <p:cNvGrpSpPr/>
        <p:nvPr/>
      </p:nvGrpSpPr>
      <p:grpSpPr>
        <a:xfrm>
          <a:off x="0" y="0"/>
          <a:ext cx="0" cy="0"/>
          <a:chOff x="0" y="0"/>
          <a:chExt cx="0" cy="0"/>
        </a:xfrm>
      </p:grpSpPr>
      <p:sp>
        <p:nvSpPr>
          <p:cNvPr id="19" name="Google Shape;19;p3"/>
          <p:cNvSpPr/>
          <p:nvPr/>
        </p:nvSpPr>
        <p:spPr>
          <a:xfrm>
            <a:off x="0" y="2774275"/>
            <a:ext cx="7592100" cy="76656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1pPr>
            <a:lvl2pPr lvl="1"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2pPr>
            <a:lvl3pPr lvl="2"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3pPr>
            <a:lvl4pPr lvl="3"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4pPr>
            <a:lvl5pPr lvl="4"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5pPr>
            <a:lvl6pPr lvl="5"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6pPr>
            <a:lvl7pPr lvl="6"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7pPr>
            <a:lvl8pPr lvl="7"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8pPr>
            <a:lvl9pPr lvl="8" rtl="0" algn="ctr">
              <a:spcBef>
                <a:spcPts val="0"/>
              </a:spcBef>
              <a:spcAft>
                <a:spcPts val="0"/>
              </a:spcAft>
              <a:buClr>
                <a:srgbClr val="663399"/>
              </a:buClr>
              <a:buSzPts val="4000"/>
              <a:buFont typeface="Saira"/>
              <a:buNone/>
              <a:defRPr b="1" sz="4000">
                <a:solidFill>
                  <a:srgbClr val="663399"/>
                </a:solidFill>
                <a:latin typeface="Saira"/>
                <a:ea typeface="Saira"/>
                <a:cs typeface="Saira"/>
                <a:sym typeface="Saira"/>
              </a:defRPr>
            </a:lvl9pPr>
          </a:lstStyle>
          <a:p/>
        </p:txBody>
      </p:sp>
      <p:sp>
        <p:nvSpPr>
          <p:cNvPr id="21" name="Google Shape;21;p3"/>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22" name="Google Shape;22;p3"/>
          <p:cNvPicPr preferRelativeResize="0"/>
          <p:nvPr/>
        </p:nvPicPr>
        <p:blipFill>
          <a:blip r:embed="rId2">
            <a:alphaModFix/>
          </a:blip>
          <a:stretch>
            <a:fillRect/>
          </a:stretch>
        </p:blipFill>
        <p:spPr>
          <a:xfrm>
            <a:off x="6298026" y="269179"/>
            <a:ext cx="1004275" cy="542275"/>
          </a:xfrm>
          <a:prstGeom prst="rect">
            <a:avLst/>
          </a:prstGeom>
          <a:noFill/>
          <a:ln>
            <a:noFill/>
          </a:ln>
        </p:spPr>
      </p:pic>
      <p:sp>
        <p:nvSpPr>
          <p:cNvPr id="23" name="Google Shape;23;p3"/>
          <p:cNvSpPr txBox="1"/>
          <p:nvPr/>
        </p:nvSpPr>
        <p:spPr>
          <a:xfrm>
            <a:off x="338725" y="324775"/>
            <a:ext cx="5959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1600">
                <a:solidFill>
                  <a:srgbClr val="663398"/>
                </a:solidFill>
                <a:latin typeface="Saira"/>
                <a:ea typeface="Saira"/>
                <a:cs typeface="Saira"/>
                <a:sym typeface="Saira"/>
              </a:rPr>
              <a:t>S</a:t>
            </a:r>
            <a:r>
              <a:rPr b="1" lang="es" sz="1600">
                <a:solidFill>
                  <a:srgbClr val="663398"/>
                </a:solidFill>
                <a:latin typeface="Saira"/>
                <a:ea typeface="Saira"/>
                <a:cs typeface="Saira"/>
                <a:sym typeface="Saira"/>
              </a:rPr>
              <a:t>istemas de video seguridad</a:t>
            </a:r>
            <a:endParaRPr sz="1600">
              <a:latin typeface="Saira"/>
              <a:ea typeface="Saira"/>
              <a:cs typeface="Saira"/>
              <a:sym typeface="Saira"/>
            </a:endParaRPr>
          </a:p>
        </p:txBody>
      </p:sp>
      <p:sp>
        <p:nvSpPr>
          <p:cNvPr id="24" name="Google Shape;24;p3"/>
          <p:cNvSpPr/>
          <p:nvPr/>
        </p:nvSpPr>
        <p:spPr>
          <a:xfrm>
            <a:off x="0" y="466663"/>
            <a:ext cx="318600" cy="1473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 name="Google Shape;25;p3"/>
          <p:cNvCxnSpPr/>
          <p:nvPr/>
        </p:nvCxnSpPr>
        <p:spPr>
          <a:xfrm rot="10800000">
            <a:off x="25" y="822950"/>
            <a:ext cx="2827200" cy="0"/>
          </a:xfrm>
          <a:prstGeom prst="straightConnector1">
            <a:avLst/>
          </a:prstGeom>
          <a:noFill/>
          <a:ln cap="flat" cmpd="sng" w="9525">
            <a:solidFill>
              <a:schemeClr val="lt2"/>
            </a:solidFill>
            <a:prstDash val="solid"/>
            <a:round/>
            <a:headEnd len="med" w="med" type="none"/>
            <a:tailEnd len="med" w="med" type="none"/>
          </a:ln>
        </p:spPr>
      </p:cxnSp>
      <p:sp>
        <p:nvSpPr>
          <p:cNvPr id="26" name="Google Shape;26;p3"/>
          <p:cNvSpPr/>
          <p:nvPr/>
        </p:nvSpPr>
        <p:spPr>
          <a:xfrm>
            <a:off x="727650" y="2961625"/>
            <a:ext cx="6104700" cy="1354800"/>
          </a:xfrm>
          <a:prstGeom prst="rect">
            <a:avLst/>
          </a:prstGeom>
          <a:solidFill>
            <a:srgbClr val="6C3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txBox="1"/>
          <p:nvPr>
            <p:ph idx="1" type="subTitle"/>
          </p:nvPr>
        </p:nvSpPr>
        <p:spPr>
          <a:xfrm>
            <a:off x="727650" y="3169800"/>
            <a:ext cx="6104700" cy="16089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1pPr>
            <a:lvl2pPr lvl="1"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2pPr>
            <a:lvl3pPr lvl="2"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3pPr>
            <a:lvl4pPr lvl="3"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4pPr>
            <a:lvl5pPr lvl="4"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5pPr>
            <a:lvl6pPr lvl="5"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6pPr>
            <a:lvl7pPr lvl="6"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7pPr>
            <a:lvl8pPr lvl="7"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8pPr>
            <a:lvl9pPr lvl="8" rtl="0" algn="ctr">
              <a:lnSpc>
                <a:spcPct val="100000"/>
              </a:lnSpc>
              <a:spcBef>
                <a:spcPts val="0"/>
              </a:spcBef>
              <a:spcAft>
                <a:spcPts val="0"/>
              </a:spcAft>
              <a:buClr>
                <a:schemeClr val="lt1"/>
              </a:buClr>
              <a:buSzPts val="2100"/>
              <a:buFont typeface="Saira"/>
              <a:buNone/>
              <a:defRPr b="1" sz="2100">
                <a:solidFill>
                  <a:schemeClr val="lt1"/>
                </a:solidFill>
                <a:latin typeface="Saira"/>
                <a:ea typeface="Saira"/>
                <a:cs typeface="Saira"/>
                <a:sym typeface="Saira"/>
              </a:defRPr>
            </a:lvl9pPr>
          </a:lstStyle>
          <a:p/>
        </p:txBody>
      </p:sp>
      <p:pic>
        <p:nvPicPr>
          <p:cNvPr id="28" name="Google Shape;28;p3"/>
          <p:cNvPicPr preferRelativeResize="0"/>
          <p:nvPr/>
        </p:nvPicPr>
        <p:blipFill rotWithShape="1">
          <a:blip r:embed="rId3">
            <a:alphaModFix/>
          </a:blip>
          <a:srcRect b="32272" l="0" r="0" t="0"/>
          <a:stretch/>
        </p:blipFill>
        <p:spPr>
          <a:xfrm>
            <a:off x="3287346" y="392625"/>
            <a:ext cx="1632548" cy="221350"/>
          </a:xfrm>
          <a:prstGeom prst="rect">
            <a:avLst/>
          </a:prstGeom>
          <a:noFill/>
          <a:ln>
            <a:noFill/>
          </a:ln>
        </p:spPr>
      </p:pic>
      <p:cxnSp>
        <p:nvCxnSpPr>
          <p:cNvPr id="29" name="Google Shape;29;p3"/>
          <p:cNvCxnSpPr/>
          <p:nvPr/>
        </p:nvCxnSpPr>
        <p:spPr>
          <a:xfrm rot="10800000">
            <a:off x="-150" y="822950"/>
            <a:ext cx="49566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4"/>
          <p:cNvSpPr txBox="1"/>
          <p:nvPr>
            <p:ph type="title"/>
          </p:nvPr>
        </p:nvSpPr>
        <p:spPr>
          <a:xfrm>
            <a:off x="257705" y="4365680"/>
            <a:ext cx="7044600" cy="17085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2" name="Google Shape;32;p4"/>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3" name="Shape 33"/>
        <p:cNvGrpSpPr/>
        <p:nvPr/>
      </p:nvGrpSpPr>
      <p:grpSpPr>
        <a:xfrm>
          <a:off x="0" y="0"/>
          <a:ext cx="0" cy="0"/>
          <a:chOff x="0" y="0"/>
          <a:chExt cx="0" cy="0"/>
        </a:xfrm>
      </p:grpSpPr>
      <p:sp>
        <p:nvSpPr>
          <p:cNvPr id="34" name="Google Shape;34;p5"/>
          <p:cNvSpPr txBox="1"/>
          <p:nvPr>
            <p:ph type="title"/>
          </p:nvPr>
        </p:nvSpPr>
        <p:spPr>
          <a:xfrm>
            <a:off x="257705" y="903288"/>
            <a:ext cx="7044600" cy="1162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 name="Google Shape;35;p5"/>
          <p:cNvSpPr txBox="1"/>
          <p:nvPr>
            <p:ph idx="1" type="body"/>
          </p:nvPr>
        </p:nvSpPr>
        <p:spPr>
          <a:xfrm>
            <a:off x="257705" y="2339232"/>
            <a:ext cx="7044600" cy="69345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6" name="Google Shape;36;p5"/>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sp>
        <p:nvSpPr>
          <p:cNvPr id="38" name="Google Shape;38;p6"/>
          <p:cNvSpPr txBox="1"/>
          <p:nvPr>
            <p:ph type="title"/>
          </p:nvPr>
        </p:nvSpPr>
        <p:spPr>
          <a:xfrm>
            <a:off x="257705" y="903288"/>
            <a:ext cx="7044600" cy="1162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9" name="Google Shape;39;p6"/>
          <p:cNvSpPr txBox="1"/>
          <p:nvPr>
            <p:ph idx="1" type="body"/>
          </p:nvPr>
        </p:nvSpPr>
        <p:spPr>
          <a:xfrm>
            <a:off x="257705" y="2339232"/>
            <a:ext cx="3306900" cy="6934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0" name="Google Shape;40;p6"/>
          <p:cNvSpPr txBox="1"/>
          <p:nvPr>
            <p:ph idx="2" type="body"/>
          </p:nvPr>
        </p:nvSpPr>
        <p:spPr>
          <a:xfrm>
            <a:off x="3995291" y="2339232"/>
            <a:ext cx="3306900" cy="6934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6"/>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7"/>
          <p:cNvSpPr txBox="1"/>
          <p:nvPr>
            <p:ph type="title"/>
          </p:nvPr>
        </p:nvSpPr>
        <p:spPr>
          <a:xfrm>
            <a:off x="257705" y="903288"/>
            <a:ext cx="7044600" cy="1162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4" name="Google Shape;44;p7"/>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 name="Shape 45"/>
        <p:cNvGrpSpPr/>
        <p:nvPr/>
      </p:nvGrpSpPr>
      <p:grpSpPr>
        <a:xfrm>
          <a:off x="0" y="0"/>
          <a:ext cx="0" cy="0"/>
          <a:chOff x="0" y="0"/>
          <a:chExt cx="0" cy="0"/>
        </a:xfrm>
      </p:grpSpPr>
      <p:sp>
        <p:nvSpPr>
          <p:cNvPr id="46" name="Google Shape;46;p8"/>
          <p:cNvSpPr txBox="1"/>
          <p:nvPr>
            <p:ph type="title"/>
          </p:nvPr>
        </p:nvSpPr>
        <p:spPr>
          <a:xfrm>
            <a:off x="257705" y="1127727"/>
            <a:ext cx="2321700" cy="15339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7" name="Google Shape;47;p8"/>
          <p:cNvSpPr txBox="1"/>
          <p:nvPr>
            <p:ph idx="1" type="body"/>
          </p:nvPr>
        </p:nvSpPr>
        <p:spPr>
          <a:xfrm>
            <a:off x="257705" y="2820535"/>
            <a:ext cx="2321700" cy="6453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8" name="Google Shape;48;p8"/>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9" name="Shape 49"/>
        <p:cNvGrpSpPr/>
        <p:nvPr/>
      </p:nvGrpSpPr>
      <p:grpSpPr>
        <a:xfrm>
          <a:off x="0" y="0"/>
          <a:ext cx="0" cy="0"/>
          <a:chOff x="0" y="0"/>
          <a:chExt cx="0" cy="0"/>
        </a:xfrm>
      </p:grpSpPr>
      <p:sp>
        <p:nvSpPr>
          <p:cNvPr id="50" name="Google Shape;50;p9"/>
          <p:cNvSpPr txBox="1"/>
          <p:nvPr>
            <p:ph type="title"/>
          </p:nvPr>
        </p:nvSpPr>
        <p:spPr>
          <a:xfrm>
            <a:off x="405325" y="913690"/>
            <a:ext cx="5264700" cy="83034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1" name="Google Shape;51;p9"/>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2" name="Shape 52"/>
        <p:cNvGrpSpPr/>
        <p:nvPr/>
      </p:nvGrpSpPr>
      <p:grpSpPr>
        <a:xfrm>
          <a:off x="0" y="0"/>
          <a:ext cx="0" cy="0"/>
          <a:chOff x="0" y="0"/>
          <a:chExt cx="0" cy="0"/>
        </a:xfrm>
      </p:grpSpPr>
      <p:sp>
        <p:nvSpPr>
          <p:cNvPr id="53" name="Google Shape;53;p10"/>
          <p:cNvSpPr/>
          <p:nvPr/>
        </p:nvSpPr>
        <p:spPr>
          <a:xfrm>
            <a:off x="3780000" y="-254"/>
            <a:ext cx="3780000" cy="1044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txBox="1"/>
          <p:nvPr>
            <p:ph type="title"/>
          </p:nvPr>
        </p:nvSpPr>
        <p:spPr>
          <a:xfrm>
            <a:off x="219508" y="2503032"/>
            <a:ext cx="3344400" cy="3008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5" name="Google Shape;55;p10"/>
          <p:cNvSpPr txBox="1"/>
          <p:nvPr>
            <p:ph idx="1" type="subTitle"/>
          </p:nvPr>
        </p:nvSpPr>
        <p:spPr>
          <a:xfrm>
            <a:off x="219508" y="5689531"/>
            <a:ext cx="3344400" cy="2506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6" name="Google Shape;56;p10"/>
          <p:cNvSpPr txBox="1"/>
          <p:nvPr>
            <p:ph idx="2" type="body"/>
          </p:nvPr>
        </p:nvSpPr>
        <p:spPr>
          <a:xfrm>
            <a:off x="4083839" y="1469689"/>
            <a:ext cx="3172200" cy="75000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7" name="Google Shape;57;p10"/>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8" name="Shape 58"/>
        <p:cNvGrpSpPr/>
        <p:nvPr/>
      </p:nvGrpSpPr>
      <p:grpSpPr>
        <a:xfrm>
          <a:off x="0" y="0"/>
          <a:ext cx="0" cy="0"/>
          <a:chOff x="0" y="0"/>
          <a:chExt cx="0" cy="0"/>
        </a:xfrm>
      </p:grpSpPr>
      <p:sp>
        <p:nvSpPr>
          <p:cNvPr id="59" name="Google Shape;59;p11"/>
          <p:cNvSpPr txBox="1"/>
          <p:nvPr>
            <p:ph idx="1" type="body"/>
          </p:nvPr>
        </p:nvSpPr>
        <p:spPr>
          <a:xfrm>
            <a:off x="257705" y="8586994"/>
            <a:ext cx="4959600" cy="12282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0" name="Google Shape;60;p11"/>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1" name="Shape 61"/>
        <p:cNvGrpSpPr/>
        <p:nvPr/>
      </p:nvGrpSpPr>
      <p:grpSpPr>
        <a:xfrm>
          <a:off x="0" y="0"/>
          <a:ext cx="0" cy="0"/>
          <a:chOff x="0" y="0"/>
          <a:chExt cx="0" cy="0"/>
        </a:xfrm>
      </p:grpSpPr>
      <p:sp>
        <p:nvSpPr>
          <p:cNvPr id="62" name="Google Shape;62;p12"/>
          <p:cNvSpPr txBox="1"/>
          <p:nvPr>
            <p:ph hasCustomPrompt="1" type="title"/>
          </p:nvPr>
        </p:nvSpPr>
        <p:spPr>
          <a:xfrm>
            <a:off x="257705" y="2245153"/>
            <a:ext cx="7044600" cy="3985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3" name="Google Shape;63;p12"/>
          <p:cNvSpPr txBox="1"/>
          <p:nvPr>
            <p:ph idx="1" type="body"/>
          </p:nvPr>
        </p:nvSpPr>
        <p:spPr>
          <a:xfrm>
            <a:off x="257705" y="6398217"/>
            <a:ext cx="7044600" cy="2640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4" name="Google Shape;64;p12"/>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 name="Shape 65"/>
        <p:cNvGrpSpPr/>
        <p:nvPr/>
      </p:nvGrpSpPr>
      <p:grpSpPr>
        <a:xfrm>
          <a:off x="0" y="0"/>
          <a:ext cx="0" cy="0"/>
          <a:chOff x="0" y="0"/>
          <a:chExt cx="0" cy="0"/>
        </a:xfrm>
      </p:grpSpPr>
      <p:sp>
        <p:nvSpPr>
          <p:cNvPr id="66" name="Google Shape;66;p13"/>
          <p:cNvSpPr txBox="1"/>
          <p:nvPr>
            <p:ph idx="12" type="sldNum"/>
          </p:nvPr>
        </p:nvSpPr>
        <p:spPr>
          <a:xfrm>
            <a:off x="7004788" y="9465147"/>
            <a:ext cx="453600" cy="7989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03288"/>
            <a:ext cx="7044600" cy="1162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39232"/>
            <a:ext cx="7044600" cy="69345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465147"/>
            <a:ext cx="453600" cy="7989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1.png"/><Relationship Id="rId6"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14.png"/><Relationship Id="rId7"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8.png"/><Relationship Id="rId9" Type="http://schemas.openxmlformats.org/officeDocument/2006/relationships/image" Target="../media/image35.png"/><Relationship Id="rId5" Type="http://schemas.openxmlformats.org/officeDocument/2006/relationships/image" Target="../media/image21.png"/><Relationship Id="rId6" Type="http://schemas.openxmlformats.org/officeDocument/2006/relationships/image" Target="../media/image20.png"/><Relationship Id="rId7" Type="http://schemas.openxmlformats.org/officeDocument/2006/relationships/image" Target="../media/image25.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34.png"/><Relationship Id="rId5" Type="http://schemas.openxmlformats.org/officeDocument/2006/relationships/image" Target="../media/image46.png"/><Relationship Id="rId6"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38.png"/><Relationship Id="rId6"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7.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2.png"/><Relationship Id="rId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p:nvPr/>
        </p:nvSpPr>
        <p:spPr>
          <a:xfrm>
            <a:off x="16125" y="5404200"/>
            <a:ext cx="7560000" cy="50355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txBox="1"/>
          <p:nvPr>
            <p:ph type="title"/>
          </p:nvPr>
        </p:nvSpPr>
        <p:spPr>
          <a:xfrm>
            <a:off x="257705" y="4365680"/>
            <a:ext cx="7044600" cy="170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73" name="Google Shape;73;p14"/>
          <p:cNvSpPr txBox="1"/>
          <p:nvPr>
            <p:ph idx="4294967295" type="subTitle"/>
          </p:nvPr>
        </p:nvSpPr>
        <p:spPr>
          <a:xfrm>
            <a:off x="737951" y="8653450"/>
            <a:ext cx="6084000" cy="16089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lang="es" sz="2100">
                <a:solidFill>
                  <a:schemeClr val="lt1"/>
                </a:solidFill>
                <a:latin typeface="Saira"/>
                <a:ea typeface="Saira"/>
                <a:cs typeface="Saira"/>
                <a:sym typeface="Saira"/>
              </a:rPr>
              <a:t>N</a:t>
            </a:r>
            <a:r>
              <a:rPr lang="es" sz="2100">
                <a:solidFill>
                  <a:schemeClr val="lt1"/>
                </a:solidFill>
                <a:latin typeface="Saira"/>
                <a:ea typeface="Saira"/>
                <a:cs typeface="Saira"/>
                <a:sym typeface="Saira"/>
              </a:rPr>
              <a:t>uevas tendencias tecnológicas en sistemas de video seguridad para empresas</a:t>
            </a:r>
            <a:endParaRPr sz="2100">
              <a:solidFill>
                <a:schemeClr val="lt1"/>
              </a:solidFill>
              <a:latin typeface="Saira"/>
              <a:ea typeface="Saira"/>
              <a:cs typeface="Saira"/>
              <a:sym typeface="Saira"/>
            </a:endParaRPr>
          </a:p>
          <a:p>
            <a:pPr indent="0" lvl="0" marL="0" rtl="0" algn="ctr">
              <a:lnSpc>
                <a:spcPct val="100000"/>
              </a:lnSpc>
              <a:spcBef>
                <a:spcPts val="1200"/>
              </a:spcBef>
              <a:spcAft>
                <a:spcPts val="1200"/>
              </a:spcAft>
              <a:buNone/>
            </a:pPr>
            <a:r>
              <a:t/>
            </a:r>
            <a:endParaRPr sz="2100">
              <a:solidFill>
                <a:schemeClr val="lt1"/>
              </a:solidFill>
              <a:latin typeface="Saira"/>
              <a:ea typeface="Saira"/>
              <a:cs typeface="Saira"/>
              <a:sym typeface="Saira"/>
            </a:endParaRPr>
          </a:p>
        </p:txBody>
      </p:sp>
      <p:pic>
        <p:nvPicPr>
          <p:cNvPr id="74" name="Google Shape;74;p14"/>
          <p:cNvPicPr preferRelativeResize="0"/>
          <p:nvPr/>
        </p:nvPicPr>
        <p:blipFill>
          <a:blip r:embed="rId3">
            <a:alphaModFix/>
          </a:blip>
          <a:stretch>
            <a:fillRect/>
          </a:stretch>
        </p:blipFill>
        <p:spPr>
          <a:xfrm>
            <a:off x="3780000" y="343650"/>
            <a:ext cx="3439875" cy="898388"/>
          </a:xfrm>
          <a:prstGeom prst="rect">
            <a:avLst/>
          </a:prstGeom>
          <a:noFill/>
          <a:ln>
            <a:noFill/>
          </a:ln>
        </p:spPr>
      </p:pic>
      <p:sp>
        <p:nvSpPr>
          <p:cNvPr id="75" name="Google Shape;75;p14"/>
          <p:cNvSpPr txBox="1"/>
          <p:nvPr/>
        </p:nvSpPr>
        <p:spPr>
          <a:xfrm>
            <a:off x="16125" y="65788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VIDEO</a:t>
            </a:r>
            <a:endParaRPr b="1" sz="4500">
              <a:solidFill>
                <a:schemeClr val="lt1"/>
              </a:solidFill>
              <a:latin typeface="Saira"/>
              <a:ea typeface="Saira"/>
              <a:cs typeface="Saira"/>
              <a:sym typeface="Saira"/>
            </a:endParaRPr>
          </a:p>
          <a:p>
            <a:pPr indent="0" lvl="0" marL="0" rtl="0" algn="ctr">
              <a:spcBef>
                <a:spcPts val="0"/>
              </a:spcBef>
              <a:spcAft>
                <a:spcPts val="0"/>
              </a:spcAft>
              <a:buNone/>
            </a:pPr>
            <a:r>
              <a:rPr b="1" lang="es" sz="4500">
                <a:solidFill>
                  <a:schemeClr val="lt1"/>
                </a:solidFill>
                <a:latin typeface="Saira"/>
                <a:ea typeface="Saira"/>
                <a:cs typeface="Saira"/>
                <a:sym typeface="Saira"/>
              </a:rPr>
              <a:t>SEGURIDAD</a:t>
            </a:r>
            <a:endParaRPr>
              <a:solidFill>
                <a:schemeClr val="lt1"/>
              </a:solidFill>
            </a:endParaRPr>
          </a:p>
        </p:txBody>
      </p:sp>
      <p:pic>
        <p:nvPicPr>
          <p:cNvPr id="76" name="Google Shape;76;p14"/>
          <p:cNvPicPr preferRelativeResize="0"/>
          <p:nvPr/>
        </p:nvPicPr>
        <p:blipFill>
          <a:blip r:embed="rId4">
            <a:alphaModFix/>
          </a:blip>
          <a:stretch>
            <a:fillRect/>
          </a:stretch>
        </p:blipFill>
        <p:spPr>
          <a:xfrm>
            <a:off x="446950" y="2662700"/>
            <a:ext cx="6666099" cy="2009475"/>
          </a:xfrm>
          <a:prstGeom prst="rect">
            <a:avLst/>
          </a:prstGeom>
          <a:noFill/>
          <a:ln>
            <a:noFill/>
          </a:ln>
        </p:spPr>
      </p:pic>
      <p:pic>
        <p:nvPicPr>
          <p:cNvPr id="77" name="Google Shape;77;p14"/>
          <p:cNvPicPr preferRelativeResize="0"/>
          <p:nvPr/>
        </p:nvPicPr>
        <p:blipFill rotWithShape="1">
          <a:blip r:embed="rId5">
            <a:alphaModFix/>
          </a:blip>
          <a:srcRect b="31124" l="0" r="0" t="0"/>
          <a:stretch/>
        </p:blipFill>
        <p:spPr>
          <a:xfrm>
            <a:off x="331900" y="645775"/>
            <a:ext cx="2658048" cy="366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p:nvPr/>
        </p:nvSpPr>
        <p:spPr>
          <a:xfrm rot="-5400000">
            <a:off x="650850" y="3526050"/>
            <a:ext cx="6253525" cy="7555225"/>
          </a:xfrm>
          <a:prstGeom prst="flowChartOnlineStorage">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5"/>
          <p:cNvSpPr/>
          <p:nvPr/>
        </p:nvSpPr>
        <p:spPr>
          <a:xfrm>
            <a:off x="332175" y="6330575"/>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p:nvPr/>
        </p:nvSpPr>
        <p:spPr>
          <a:xfrm>
            <a:off x="3827206" y="6330575"/>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a:off x="353868" y="7975800"/>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3848900" y="7975800"/>
            <a:ext cx="3362700" cy="148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Intellihelp en números</a:t>
            </a:r>
            <a:endParaRPr/>
          </a:p>
        </p:txBody>
      </p:sp>
      <p:sp>
        <p:nvSpPr>
          <p:cNvPr id="88" name="Google Shape;88;p15"/>
          <p:cNvSpPr txBox="1"/>
          <p:nvPr>
            <p:ph idx="1" type="subTitle"/>
          </p:nvPr>
        </p:nvSpPr>
        <p:spPr>
          <a:xfrm>
            <a:off x="324613" y="3522100"/>
            <a:ext cx="2292600" cy="1484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s" sz="1800"/>
              <a:t>m</a:t>
            </a:r>
            <a:r>
              <a:rPr lang="es" sz="1800"/>
              <a:t>illones de</a:t>
            </a:r>
            <a:endParaRPr sz="1800"/>
          </a:p>
          <a:p>
            <a:pPr indent="0" lvl="0" marL="0" rtl="0" algn="ctr">
              <a:spcBef>
                <a:spcPts val="0"/>
              </a:spcBef>
              <a:spcAft>
                <a:spcPts val="0"/>
              </a:spcAft>
              <a:buNone/>
            </a:pPr>
            <a:r>
              <a:rPr lang="es" sz="1800"/>
              <a:t>facturación anual</a:t>
            </a:r>
            <a:endParaRPr sz="1800"/>
          </a:p>
        </p:txBody>
      </p:sp>
      <p:sp>
        <p:nvSpPr>
          <p:cNvPr id="89" name="Google Shape;89;p15"/>
          <p:cNvSpPr txBox="1"/>
          <p:nvPr>
            <p:ph idx="1" type="subTitle"/>
          </p:nvPr>
        </p:nvSpPr>
        <p:spPr>
          <a:xfrm>
            <a:off x="4764900" y="3522100"/>
            <a:ext cx="2292600" cy="1102200"/>
          </a:xfrm>
          <a:prstGeom prst="rect">
            <a:avLst/>
          </a:prstGeom>
        </p:spPr>
        <p:txBody>
          <a:bodyPr anchorCtr="0" anchor="t" bIns="91425" lIns="91425" spcFirstLastPara="1" rIns="91425" wrap="square" tIns="91425">
            <a:normAutofit/>
          </a:bodyPr>
          <a:lstStyle/>
          <a:p>
            <a:pPr indent="0" lvl="0" marL="0" rtl="0" algn="ctr">
              <a:lnSpc>
                <a:spcPct val="90000"/>
              </a:lnSpc>
              <a:spcBef>
                <a:spcPts val="0"/>
              </a:spcBef>
              <a:spcAft>
                <a:spcPts val="0"/>
              </a:spcAft>
              <a:buNone/>
            </a:pPr>
            <a:r>
              <a:rPr lang="es" sz="1800"/>
              <a:t>proyectos implementados exitosamente</a:t>
            </a:r>
            <a:endParaRPr sz="1800"/>
          </a:p>
        </p:txBody>
      </p:sp>
      <p:sp>
        <p:nvSpPr>
          <p:cNvPr id="90" name="Google Shape;90;p15"/>
          <p:cNvSpPr txBox="1"/>
          <p:nvPr>
            <p:ph idx="1" type="subTitle"/>
          </p:nvPr>
        </p:nvSpPr>
        <p:spPr>
          <a:xfrm>
            <a:off x="2905650" y="3522100"/>
            <a:ext cx="1748700" cy="981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sz="1800"/>
              <a:t>años de experiencia</a:t>
            </a:r>
            <a:endParaRPr sz="1800"/>
          </a:p>
        </p:txBody>
      </p:sp>
      <p:sp>
        <p:nvSpPr>
          <p:cNvPr id="91" name="Google Shape;91;p15"/>
          <p:cNvSpPr txBox="1"/>
          <p:nvPr/>
        </p:nvSpPr>
        <p:spPr>
          <a:xfrm>
            <a:off x="426763" y="2585500"/>
            <a:ext cx="20883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4400">
                <a:solidFill>
                  <a:srgbClr val="663399"/>
                </a:solidFill>
                <a:latin typeface="Saira ExtraBold"/>
                <a:ea typeface="Saira ExtraBold"/>
                <a:cs typeface="Saira ExtraBold"/>
                <a:sym typeface="Saira ExtraBold"/>
              </a:rPr>
              <a:t>+200</a:t>
            </a:r>
            <a:endParaRPr sz="4400">
              <a:solidFill>
                <a:srgbClr val="663399"/>
              </a:solidFill>
              <a:latin typeface="Saira ExtraBold"/>
              <a:ea typeface="Saira ExtraBold"/>
              <a:cs typeface="Saira ExtraBold"/>
              <a:sym typeface="Saira ExtraBold"/>
            </a:endParaRPr>
          </a:p>
        </p:txBody>
      </p:sp>
      <p:sp>
        <p:nvSpPr>
          <p:cNvPr id="92" name="Google Shape;92;p15"/>
          <p:cNvSpPr txBox="1"/>
          <p:nvPr/>
        </p:nvSpPr>
        <p:spPr>
          <a:xfrm>
            <a:off x="5154150" y="2585500"/>
            <a:ext cx="1514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4400">
                <a:solidFill>
                  <a:srgbClr val="663399"/>
                </a:solidFill>
                <a:latin typeface="Saira ExtraBold"/>
                <a:ea typeface="Saira ExtraBold"/>
                <a:cs typeface="Saira ExtraBold"/>
                <a:sym typeface="Saira ExtraBold"/>
              </a:rPr>
              <a:t>+60</a:t>
            </a:r>
            <a:endParaRPr sz="4400">
              <a:solidFill>
                <a:srgbClr val="663399"/>
              </a:solidFill>
              <a:latin typeface="Saira ExtraBold"/>
              <a:ea typeface="Saira ExtraBold"/>
              <a:cs typeface="Saira ExtraBold"/>
              <a:sym typeface="Saira ExtraBold"/>
            </a:endParaRPr>
          </a:p>
        </p:txBody>
      </p:sp>
      <p:sp>
        <p:nvSpPr>
          <p:cNvPr id="93" name="Google Shape;93;p15"/>
          <p:cNvSpPr txBox="1"/>
          <p:nvPr/>
        </p:nvSpPr>
        <p:spPr>
          <a:xfrm>
            <a:off x="3022950" y="2634975"/>
            <a:ext cx="1514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4400">
                <a:solidFill>
                  <a:srgbClr val="663399"/>
                </a:solidFill>
                <a:latin typeface="Saira ExtraBold"/>
                <a:ea typeface="Saira ExtraBold"/>
                <a:cs typeface="Saira ExtraBold"/>
                <a:sym typeface="Saira ExtraBold"/>
              </a:rPr>
              <a:t>11</a:t>
            </a:r>
            <a:endParaRPr sz="4400">
              <a:solidFill>
                <a:srgbClr val="663399"/>
              </a:solidFill>
              <a:latin typeface="Saira ExtraBold"/>
              <a:ea typeface="Saira ExtraBold"/>
              <a:cs typeface="Saira ExtraBold"/>
              <a:sym typeface="Saira ExtraBold"/>
            </a:endParaRPr>
          </a:p>
        </p:txBody>
      </p:sp>
      <p:sp>
        <p:nvSpPr>
          <p:cNvPr id="94" name="Google Shape;94;p15"/>
          <p:cNvSpPr txBox="1"/>
          <p:nvPr>
            <p:ph type="ctrTitle"/>
          </p:nvPr>
        </p:nvSpPr>
        <p:spPr>
          <a:xfrm>
            <a:off x="257700" y="5391524"/>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¿Por qué elegirnos?</a:t>
            </a:r>
            <a:endParaRPr/>
          </a:p>
        </p:txBody>
      </p:sp>
      <p:sp>
        <p:nvSpPr>
          <p:cNvPr id="95" name="Google Shape;95;p15"/>
          <p:cNvSpPr txBox="1"/>
          <p:nvPr/>
        </p:nvSpPr>
        <p:spPr>
          <a:xfrm>
            <a:off x="1497975" y="6656750"/>
            <a:ext cx="2292600" cy="892800"/>
          </a:xfrm>
          <a:prstGeom prst="rect">
            <a:avLst/>
          </a:prstGeom>
          <a:noFill/>
          <a:ln>
            <a:noFill/>
          </a:ln>
        </p:spPr>
        <p:txBody>
          <a:bodyPr anchorCtr="0" anchor="t" bIns="91425" lIns="91425" spcFirstLastPara="1" rIns="91425" wrap="square" tIns="91425">
            <a:spAutoFit/>
          </a:bodyPr>
          <a:lstStyle/>
          <a:p>
            <a:pPr indent="0" lvl="0" marL="114300" rtl="0" algn="l">
              <a:lnSpc>
                <a:spcPct val="90000"/>
              </a:lnSpc>
              <a:spcBef>
                <a:spcPts val="1000"/>
              </a:spcBef>
              <a:spcAft>
                <a:spcPts val="0"/>
              </a:spcAft>
              <a:buNone/>
            </a:pPr>
            <a:r>
              <a:rPr b="1" lang="es" sz="1800">
                <a:solidFill>
                  <a:srgbClr val="6C3F99"/>
                </a:solidFill>
                <a:latin typeface="Saira"/>
                <a:ea typeface="Saira"/>
                <a:cs typeface="Saira"/>
                <a:sym typeface="Saira"/>
              </a:rPr>
              <a:t>RAPIDEZ</a:t>
            </a:r>
            <a:br>
              <a:rPr b="1" lang="es" sz="1800">
                <a:solidFill>
                  <a:srgbClr val="6C3F99"/>
                </a:solidFill>
                <a:latin typeface="Saira"/>
                <a:ea typeface="Saira"/>
                <a:cs typeface="Saira"/>
                <a:sym typeface="Saira"/>
              </a:rPr>
            </a:br>
            <a:r>
              <a:rPr lang="es">
                <a:solidFill>
                  <a:schemeClr val="dk2"/>
                </a:solidFill>
                <a:latin typeface="Saira"/>
                <a:ea typeface="Saira"/>
                <a:cs typeface="Saira"/>
                <a:sym typeface="Saira"/>
              </a:rPr>
              <a:t>en el armado de soluciones</a:t>
            </a:r>
            <a:endParaRPr>
              <a:solidFill>
                <a:schemeClr val="dk2"/>
              </a:solidFill>
              <a:latin typeface="Saira"/>
              <a:ea typeface="Saira"/>
              <a:cs typeface="Saira"/>
              <a:sym typeface="Saira"/>
            </a:endParaRPr>
          </a:p>
        </p:txBody>
      </p:sp>
      <p:sp>
        <p:nvSpPr>
          <p:cNvPr id="96" name="Google Shape;96;p15"/>
          <p:cNvSpPr txBox="1"/>
          <p:nvPr/>
        </p:nvSpPr>
        <p:spPr>
          <a:xfrm>
            <a:off x="5030550" y="6656750"/>
            <a:ext cx="2292600" cy="9666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CONOCIMIENTO</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en los servicios que desarrollamos</a:t>
            </a:r>
            <a:endParaRPr>
              <a:solidFill>
                <a:schemeClr val="dk2"/>
              </a:solidFill>
              <a:latin typeface="Saira"/>
              <a:ea typeface="Saira"/>
              <a:cs typeface="Saira"/>
              <a:sym typeface="Saira"/>
            </a:endParaRPr>
          </a:p>
        </p:txBody>
      </p:sp>
      <p:sp>
        <p:nvSpPr>
          <p:cNvPr id="97" name="Google Shape;97;p15"/>
          <p:cNvSpPr txBox="1"/>
          <p:nvPr/>
        </p:nvSpPr>
        <p:spPr>
          <a:xfrm>
            <a:off x="1497975" y="8204400"/>
            <a:ext cx="20337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EFICACIA</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en encontrar la mejor ecuación costo beneficio</a:t>
            </a:r>
            <a:endParaRPr>
              <a:solidFill>
                <a:schemeClr val="dk2"/>
              </a:solidFill>
              <a:latin typeface="Saira"/>
              <a:ea typeface="Saira"/>
              <a:cs typeface="Saira"/>
              <a:sym typeface="Saira"/>
            </a:endParaRPr>
          </a:p>
        </p:txBody>
      </p:sp>
      <p:sp>
        <p:nvSpPr>
          <p:cNvPr id="98" name="Google Shape;98;p15"/>
          <p:cNvSpPr txBox="1"/>
          <p:nvPr/>
        </p:nvSpPr>
        <p:spPr>
          <a:xfrm>
            <a:off x="4993500" y="8070125"/>
            <a:ext cx="21402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FLEXIBILIDAD</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para hacer de cada necesidad un servicio a medida</a:t>
            </a:r>
            <a:endParaRPr>
              <a:solidFill>
                <a:schemeClr val="dk2"/>
              </a:solidFill>
              <a:latin typeface="Saira"/>
              <a:ea typeface="Saira"/>
              <a:cs typeface="Saira"/>
              <a:sym typeface="Saira"/>
            </a:endParaRPr>
          </a:p>
        </p:txBody>
      </p:sp>
      <p:pic>
        <p:nvPicPr>
          <p:cNvPr id="99" name="Google Shape;99;p15"/>
          <p:cNvPicPr preferRelativeResize="0"/>
          <p:nvPr/>
        </p:nvPicPr>
        <p:blipFill>
          <a:blip r:embed="rId3">
            <a:alphaModFix/>
          </a:blip>
          <a:stretch>
            <a:fillRect/>
          </a:stretch>
        </p:blipFill>
        <p:spPr>
          <a:xfrm>
            <a:off x="786250" y="6813525"/>
            <a:ext cx="533227" cy="653050"/>
          </a:xfrm>
          <a:prstGeom prst="rect">
            <a:avLst/>
          </a:prstGeom>
          <a:noFill/>
          <a:ln>
            <a:noFill/>
          </a:ln>
        </p:spPr>
      </p:pic>
      <p:pic>
        <p:nvPicPr>
          <p:cNvPr id="100" name="Google Shape;100;p15"/>
          <p:cNvPicPr preferRelativeResize="0"/>
          <p:nvPr/>
        </p:nvPicPr>
        <p:blipFill>
          <a:blip r:embed="rId4">
            <a:alphaModFix/>
          </a:blip>
          <a:stretch>
            <a:fillRect/>
          </a:stretch>
        </p:blipFill>
        <p:spPr>
          <a:xfrm>
            <a:off x="4193451" y="6816525"/>
            <a:ext cx="641071" cy="647059"/>
          </a:xfrm>
          <a:prstGeom prst="rect">
            <a:avLst/>
          </a:prstGeom>
          <a:noFill/>
          <a:ln>
            <a:noFill/>
          </a:ln>
        </p:spPr>
      </p:pic>
      <p:pic>
        <p:nvPicPr>
          <p:cNvPr id="101" name="Google Shape;101;p15"/>
          <p:cNvPicPr preferRelativeResize="0"/>
          <p:nvPr/>
        </p:nvPicPr>
        <p:blipFill>
          <a:blip r:embed="rId5">
            <a:alphaModFix/>
          </a:blip>
          <a:stretch>
            <a:fillRect/>
          </a:stretch>
        </p:blipFill>
        <p:spPr>
          <a:xfrm>
            <a:off x="4061646" y="8353800"/>
            <a:ext cx="904689" cy="311547"/>
          </a:xfrm>
          <a:prstGeom prst="rect">
            <a:avLst/>
          </a:prstGeom>
          <a:noFill/>
          <a:ln>
            <a:noFill/>
          </a:ln>
        </p:spPr>
      </p:pic>
      <p:pic>
        <p:nvPicPr>
          <p:cNvPr id="102" name="Google Shape;102;p15"/>
          <p:cNvPicPr preferRelativeResize="0"/>
          <p:nvPr/>
        </p:nvPicPr>
        <p:blipFill>
          <a:blip r:embed="rId6">
            <a:alphaModFix/>
          </a:blip>
          <a:stretch>
            <a:fillRect/>
          </a:stretch>
        </p:blipFill>
        <p:spPr>
          <a:xfrm>
            <a:off x="726334" y="8353800"/>
            <a:ext cx="653054" cy="647059"/>
          </a:xfrm>
          <a:prstGeom prst="rect">
            <a:avLst/>
          </a:prstGeom>
          <a:noFill/>
          <a:ln>
            <a:noFill/>
          </a:ln>
        </p:spPr>
      </p:pic>
      <p:cxnSp>
        <p:nvCxnSpPr>
          <p:cNvPr id="103" name="Google Shape;103;p15"/>
          <p:cNvCxnSpPr/>
          <p:nvPr/>
        </p:nvCxnSpPr>
        <p:spPr>
          <a:xfrm>
            <a:off x="2805425" y="2641325"/>
            <a:ext cx="0" cy="1862400"/>
          </a:xfrm>
          <a:prstGeom prst="straightConnector1">
            <a:avLst/>
          </a:prstGeom>
          <a:noFill/>
          <a:ln cap="flat" cmpd="sng" w="19050">
            <a:solidFill>
              <a:schemeClr val="lt2"/>
            </a:solidFill>
            <a:prstDash val="solid"/>
            <a:round/>
            <a:headEnd len="med" w="med" type="none"/>
            <a:tailEnd len="med" w="med" type="none"/>
          </a:ln>
        </p:spPr>
      </p:cxnSp>
      <p:cxnSp>
        <p:nvCxnSpPr>
          <p:cNvPr id="104" name="Google Shape;104;p15"/>
          <p:cNvCxnSpPr/>
          <p:nvPr/>
        </p:nvCxnSpPr>
        <p:spPr>
          <a:xfrm>
            <a:off x="4786625" y="2641325"/>
            <a:ext cx="0" cy="1862400"/>
          </a:xfrm>
          <a:prstGeom prst="straightConnector1">
            <a:avLst/>
          </a:prstGeom>
          <a:noFill/>
          <a:ln cap="flat" cmpd="sng" w="19050">
            <a:solidFill>
              <a:schemeClr val="lt2"/>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6"/>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Quienes somos</a:t>
            </a:r>
            <a:endParaRPr/>
          </a:p>
        </p:txBody>
      </p:sp>
      <p:sp>
        <p:nvSpPr>
          <p:cNvPr id="110" name="Google Shape;110;p16"/>
          <p:cNvSpPr txBox="1"/>
          <p:nvPr>
            <p:ph idx="1" type="subTitle"/>
          </p:nvPr>
        </p:nvSpPr>
        <p:spPr>
          <a:xfrm>
            <a:off x="674200" y="2446875"/>
            <a:ext cx="6211500" cy="1497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800">
                <a:solidFill>
                  <a:srgbClr val="404040"/>
                </a:solidFill>
              </a:rPr>
              <a:t>Intellihelp representa nuestra vocación de ayuda y actitud innovadora presentes en cada servicio prestado. </a:t>
            </a:r>
            <a:endParaRPr b="1" sz="1800">
              <a:solidFill>
                <a:srgbClr val="404040"/>
              </a:solidFill>
            </a:endParaRPr>
          </a:p>
          <a:p>
            <a:pPr indent="0" lvl="0" marL="0" rtl="0" algn="l">
              <a:lnSpc>
                <a:spcPct val="90000"/>
              </a:lnSpc>
              <a:spcBef>
                <a:spcPts val="0"/>
              </a:spcBef>
              <a:spcAft>
                <a:spcPts val="0"/>
              </a:spcAft>
              <a:buNone/>
            </a:pPr>
            <a:r>
              <a:t/>
            </a:r>
            <a:endParaRPr sz="1800"/>
          </a:p>
        </p:txBody>
      </p:sp>
      <p:sp>
        <p:nvSpPr>
          <p:cNvPr id="111" name="Google Shape;111;p16"/>
          <p:cNvSpPr txBox="1"/>
          <p:nvPr/>
        </p:nvSpPr>
        <p:spPr>
          <a:xfrm>
            <a:off x="674200" y="3793625"/>
            <a:ext cx="6211500" cy="48639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Somos una </a:t>
            </a:r>
            <a:r>
              <a:rPr b="1" lang="es" sz="1600">
                <a:solidFill>
                  <a:srgbClr val="6C3F99"/>
                </a:solidFill>
                <a:latin typeface="Saira"/>
                <a:ea typeface="Saira"/>
                <a:cs typeface="Saira"/>
                <a:sym typeface="Saira"/>
              </a:rPr>
              <a:t>empresa joven </a:t>
            </a:r>
            <a:r>
              <a:rPr lang="es" sz="1600">
                <a:solidFill>
                  <a:schemeClr val="dk1"/>
                </a:solidFill>
                <a:latin typeface="Saira"/>
                <a:ea typeface="Saira"/>
                <a:cs typeface="Saira"/>
                <a:sym typeface="Saira"/>
              </a:rPr>
              <a:t>con amplia experiencia en la gestión de proyectos tecnológicos para empresas privadas y organismos de gobierno.</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Junto con nuestros </a:t>
            </a:r>
            <a:r>
              <a:rPr b="1" lang="es" sz="1600">
                <a:solidFill>
                  <a:srgbClr val="6C3F99"/>
                </a:solidFill>
                <a:latin typeface="Saira"/>
                <a:ea typeface="Saira"/>
                <a:cs typeface="Saira"/>
                <a:sym typeface="Saira"/>
              </a:rPr>
              <a:t>Partners Tecnológicos </a:t>
            </a:r>
            <a:r>
              <a:rPr lang="es" sz="1600">
                <a:solidFill>
                  <a:schemeClr val="dk1"/>
                </a:solidFill>
                <a:latin typeface="Saira"/>
                <a:ea typeface="Saira"/>
                <a:cs typeface="Saira"/>
                <a:sym typeface="Saira"/>
              </a:rPr>
              <a:t>integramos soluciones de alto valor agregado a nuestros clientes, garantizando un </a:t>
            </a:r>
            <a:r>
              <a:rPr b="1" lang="es" sz="1600">
                <a:solidFill>
                  <a:srgbClr val="6C3F99"/>
                </a:solidFill>
                <a:latin typeface="Saira"/>
                <a:ea typeface="Saira"/>
                <a:cs typeface="Saira"/>
                <a:sym typeface="Saira"/>
              </a:rPr>
              <a:t>TCO óptimo.</a:t>
            </a:r>
            <a:endParaRPr b="1" sz="1600">
              <a:solidFill>
                <a:srgbClr val="6C3F99"/>
              </a:solidFill>
              <a:latin typeface="Saira"/>
              <a:ea typeface="Saira"/>
              <a:cs typeface="Saira"/>
              <a:sym typeface="Saira"/>
            </a:endParaRPr>
          </a:p>
          <a:p>
            <a:pPr indent="0" lvl="0" marL="0" rtl="0" algn="l">
              <a:lnSpc>
                <a:spcPct val="120000"/>
              </a:lnSpc>
              <a:spcBef>
                <a:spcPts val="0"/>
              </a:spcBef>
              <a:spcAft>
                <a:spcPts val="0"/>
              </a:spcAft>
              <a:buNone/>
            </a:pPr>
            <a:r>
              <a:t/>
            </a:r>
            <a:endParaRPr b="1" sz="1600">
              <a:solidFill>
                <a:srgbClr val="6C3F99"/>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Somos una </a:t>
            </a:r>
            <a:r>
              <a:rPr b="1" lang="es" sz="1600">
                <a:solidFill>
                  <a:srgbClr val="6C3F99"/>
                </a:solidFill>
                <a:latin typeface="Saira"/>
                <a:ea typeface="Saira"/>
                <a:cs typeface="Saira"/>
                <a:sym typeface="Saira"/>
              </a:rPr>
              <a:t>Empresa de Servicios Tecnológicos </a:t>
            </a:r>
            <a:r>
              <a:rPr lang="es" sz="1600">
                <a:solidFill>
                  <a:schemeClr val="dk1"/>
                </a:solidFill>
                <a:latin typeface="Saira"/>
                <a:ea typeface="Saira"/>
                <a:cs typeface="Saira"/>
                <a:sym typeface="Saira"/>
              </a:rPr>
              <a:t>con una fuerte vocación de colaboración, acompañamiento constante y calidad hacia nuestros clientes.</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A través del dominio en las distintas disciplinas que manejamos buscamos poder resolver íntegramente cada necesidad de manera de convertirnos en un </a:t>
            </a:r>
            <a:r>
              <a:rPr b="1" lang="es" sz="1600">
                <a:solidFill>
                  <a:srgbClr val="6C3F99"/>
                </a:solidFill>
                <a:latin typeface="Saira"/>
                <a:ea typeface="Saira"/>
                <a:cs typeface="Saira"/>
                <a:sym typeface="Saira"/>
              </a:rPr>
              <a:t>Integrador Estratégico </a:t>
            </a:r>
            <a:r>
              <a:rPr lang="es" sz="1600">
                <a:solidFill>
                  <a:schemeClr val="dk1"/>
                </a:solidFill>
                <a:latin typeface="Saira"/>
                <a:ea typeface="Saira"/>
                <a:cs typeface="Saira"/>
                <a:sym typeface="Saira"/>
              </a:rPr>
              <a:t>con capacidad de resolver todo el ciclo de negocio.</a:t>
            </a:r>
            <a:endParaRPr sz="1600">
              <a:solidFill>
                <a:schemeClr val="dk1"/>
              </a:solidFill>
              <a:latin typeface="Saira"/>
              <a:ea typeface="Saira"/>
              <a:cs typeface="Saira"/>
              <a:sym typeface="Saira"/>
            </a:endParaRPr>
          </a:p>
        </p:txBody>
      </p:sp>
      <p:pic>
        <p:nvPicPr>
          <p:cNvPr id="112" name="Google Shape;112;p16"/>
          <p:cNvPicPr preferRelativeResize="0"/>
          <p:nvPr/>
        </p:nvPicPr>
        <p:blipFill rotWithShape="1">
          <a:blip r:embed="rId3">
            <a:alphaModFix/>
          </a:blip>
          <a:srcRect b="9682" l="0" r="0" t="0"/>
          <a:stretch/>
        </p:blipFill>
        <p:spPr>
          <a:xfrm>
            <a:off x="192450" y="8926700"/>
            <a:ext cx="7175101" cy="1525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7"/>
          <p:cNvSpPr/>
          <p:nvPr/>
        </p:nvSpPr>
        <p:spPr>
          <a:xfrm rot="-5400000">
            <a:off x="1224650" y="4099850"/>
            <a:ext cx="5105925" cy="7555225"/>
          </a:xfrm>
          <a:prstGeom prst="flowChartOnlineStorage">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7"/>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Nuestros puntos fuertes</a:t>
            </a:r>
            <a:endParaRPr/>
          </a:p>
        </p:txBody>
      </p:sp>
      <p:sp>
        <p:nvSpPr>
          <p:cNvPr id="119" name="Google Shape;119;p17"/>
          <p:cNvSpPr txBox="1"/>
          <p:nvPr/>
        </p:nvSpPr>
        <p:spPr>
          <a:xfrm>
            <a:off x="1345575" y="2934475"/>
            <a:ext cx="2033700" cy="1923900"/>
          </a:xfrm>
          <a:prstGeom prst="rect">
            <a:avLst/>
          </a:prstGeom>
          <a:noFill/>
          <a:ln>
            <a:noFill/>
          </a:ln>
        </p:spPr>
        <p:txBody>
          <a:bodyPr anchorCtr="0" anchor="t" bIns="91425" lIns="91425" spcFirstLastPara="1" rIns="91425" wrap="square" tIns="91425">
            <a:spAutoFit/>
          </a:bodyPr>
          <a:lstStyle/>
          <a:p>
            <a:pPr indent="0" lvl="0" marL="114300" rtl="0" algn="l">
              <a:lnSpc>
                <a:spcPct val="90000"/>
              </a:lnSpc>
              <a:spcBef>
                <a:spcPts val="1000"/>
              </a:spcBef>
              <a:spcAft>
                <a:spcPts val="0"/>
              </a:spcAft>
              <a:buNone/>
            </a:pPr>
            <a:r>
              <a:rPr b="1" lang="es" sz="1800">
                <a:solidFill>
                  <a:srgbClr val="6C3F99"/>
                </a:solidFill>
                <a:latin typeface="Saira"/>
                <a:ea typeface="Saira"/>
                <a:cs typeface="Saira"/>
                <a:sym typeface="Saira"/>
              </a:rPr>
              <a:t>Experiencia</a:t>
            </a:r>
            <a:endParaRPr b="1" sz="1800">
              <a:solidFill>
                <a:srgbClr val="6C3F99"/>
              </a:solidFill>
              <a:latin typeface="Saira"/>
              <a:ea typeface="Saira"/>
              <a:cs typeface="Saira"/>
              <a:sym typeface="Saira"/>
            </a:endParaRPr>
          </a:p>
          <a:p>
            <a:pPr indent="0" lvl="0" marL="114300" rtl="0" algn="l">
              <a:lnSpc>
                <a:spcPct val="90000"/>
              </a:lnSpc>
              <a:spcBef>
                <a:spcPts val="1000"/>
              </a:spcBef>
              <a:spcAft>
                <a:spcPts val="0"/>
              </a:spcAft>
              <a:buNone/>
            </a:pPr>
            <a:r>
              <a:rPr lang="es">
                <a:solidFill>
                  <a:schemeClr val="dk2"/>
                </a:solidFill>
                <a:latin typeface="Saira"/>
                <a:ea typeface="Saira"/>
                <a:cs typeface="Saira"/>
                <a:sym typeface="Saira"/>
              </a:rPr>
              <a:t>en desarrollos de proyectos llave en mano</a:t>
            </a:r>
            <a:endParaRPr>
              <a:solidFill>
                <a:schemeClr val="dk2"/>
              </a:solidFill>
              <a:latin typeface="Saira"/>
              <a:ea typeface="Saira"/>
              <a:cs typeface="Saira"/>
              <a:sym typeface="Saira"/>
            </a:endParaRPr>
          </a:p>
          <a:p>
            <a:pPr indent="0" lvl="0" marL="114300" rtl="0" algn="l">
              <a:lnSpc>
                <a:spcPct val="90000"/>
              </a:lnSpc>
              <a:spcBef>
                <a:spcPts val="1000"/>
              </a:spcBef>
              <a:spcAft>
                <a:spcPts val="0"/>
              </a:spcAft>
              <a:buNone/>
            </a:pPr>
            <a:r>
              <a:t/>
            </a:r>
            <a:endParaRPr>
              <a:solidFill>
                <a:schemeClr val="dk2"/>
              </a:solidFill>
              <a:latin typeface="Saira"/>
              <a:ea typeface="Saira"/>
              <a:cs typeface="Saira"/>
              <a:sym typeface="Saira"/>
            </a:endParaRPr>
          </a:p>
          <a:p>
            <a:pPr indent="0" lvl="0" marL="114300" rtl="0" algn="l">
              <a:lnSpc>
                <a:spcPct val="90000"/>
              </a:lnSpc>
              <a:spcBef>
                <a:spcPts val="1000"/>
              </a:spcBef>
              <a:spcAft>
                <a:spcPts val="0"/>
              </a:spcAft>
              <a:buNone/>
            </a:pPr>
            <a:r>
              <a:t/>
            </a:r>
            <a:endParaRPr>
              <a:solidFill>
                <a:schemeClr val="dk2"/>
              </a:solidFill>
              <a:latin typeface="Saira"/>
              <a:ea typeface="Saira"/>
              <a:cs typeface="Saira"/>
              <a:sym typeface="Saira"/>
            </a:endParaRPr>
          </a:p>
        </p:txBody>
      </p:sp>
      <p:sp>
        <p:nvSpPr>
          <p:cNvPr id="120" name="Google Shape;120;p17"/>
          <p:cNvSpPr txBox="1"/>
          <p:nvPr/>
        </p:nvSpPr>
        <p:spPr>
          <a:xfrm>
            <a:off x="4725750" y="2934475"/>
            <a:ext cx="22926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Know how</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Profesionales certificados en cada tecnología</a:t>
            </a:r>
            <a:endParaRPr>
              <a:solidFill>
                <a:schemeClr val="dk2"/>
              </a:solidFill>
              <a:latin typeface="Saira"/>
              <a:ea typeface="Saira"/>
              <a:cs typeface="Saira"/>
              <a:sym typeface="Saira"/>
            </a:endParaRPr>
          </a:p>
        </p:txBody>
      </p:sp>
      <p:sp>
        <p:nvSpPr>
          <p:cNvPr id="121" name="Google Shape;121;p17"/>
          <p:cNvSpPr txBox="1"/>
          <p:nvPr/>
        </p:nvSpPr>
        <p:spPr>
          <a:xfrm>
            <a:off x="1345575" y="4405925"/>
            <a:ext cx="2033700" cy="12144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Training center</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Capacitaciones en tecnología y aplicación práctica</a:t>
            </a:r>
            <a:endParaRPr>
              <a:solidFill>
                <a:schemeClr val="dk2"/>
              </a:solidFill>
              <a:latin typeface="Saira"/>
              <a:ea typeface="Saira"/>
              <a:cs typeface="Saira"/>
              <a:sym typeface="Saira"/>
            </a:endParaRPr>
          </a:p>
        </p:txBody>
      </p:sp>
      <p:sp>
        <p:nvSpPr>
          <p:cNvPr id="122" name="Google Shape;122;p17"/>
          <p:cNvSpPr txBox="1"/>
          <p:nvPr/>
        </p:nvSpPr>
        <p:spPr>
          <a:xfrm>
            <a:off x="4688700" y="4271650"/>
            <a:ext cx="2140200" cy="2028600"/>
          </a:xfrm>
          <a:prstGeom prst="rect">
            <a:avLst/>
          </a:prstGeom>
          <a:noFill/>
          <a:ln>
            <a:noFill/>
          </a:ln>
        </p:spPr>
        <p:txBody>
          <a:bodyPr anchorCtr="0" anchor="t" bIns="91425" lIns="91425" spcFirstLastPara="1" rIns="91425" wrap="square" tIns="91425">
            <a:spAutoFit/>
          </a:bodyPr>
          <a:lstStyle/>
          <a:p>
            <a:pPr indent="0" lvl="0" marL="114300" rtl="0" algn="l">
              <a:lnSpc>
                <a:spcPct val="115000"/>
              </a:lnSpc>
              <a:spcBef>
                <a:spcPts val="0"/>
              </a:spcBef>
              <a:spcAft>
                <a:spcPts val="0"/>
              </a:spcAft>
              <a:buNone/>
            </a:pPr>
            <a:r>
              <a:rPr b="1" lang="es" sz="1800">
                <a:solidFill>
                  <a:srgbClr val="6C3F99"/>
                </a:solidFill>
                <a:latin typeface="Saira"/>
                <a:ea typeface="Saira"/>
                <a:cs typeface="Saira"/>
                <a:sym typeface="Saira"/>
              </a:rPr>
              <a:t>Alianzas estratégicas </a:t>
            </a:r>
            <a:endParaRPr b="1" sz="1800">
              <a:solidFill>
                <a:srgbClr val="6C3F99"/>
              </a:solidFill>
              <a:latin typeface="Saira"/>
              <a:ea typeface="Saira"/>
              <a:cs typeface="Saira"/>
              <a:sym typeface="Saira"/>
            </a:endParaRPr>
          </a:p>
          <a:p>
            <a:pPr indent="0" lvl="0" marL="114300" rtl="0" algn="l">
              <a:lnSpc>
                <a:spcPct val="115000"/>
              </a:lnSpc>
              <a:spcBef>
                <a:spcPts val="0"/>
              </a:spcBef>
              <a:spcAft>
                <a:spcPts val="0"/>
              </a:spcAft>
              <a:buNone/>
            </a:pPr>
            <a:r>
              <a:rPr lang="es">
                <a:solidFill>
                  <a:schemeClr val="dk2"/>
                </a:solidFill>
                <a:latin typeface="Saira"/>
                <a:ea typeface="Saira"/>
                <a:cs typeface="Saira"/>
                <a:sym typeface="Saira"/>
              </a:rPr>
              <a:t>con los principales fabricantes de tecnología.</a:t>
            </a:r>
            <a:endParaRPr>
              <a:solidFill>
                <a:schemeClr val="dk2"/>
              </a:solidFill>
              <a:latin typeface="Saira"/>
              <a:ea typeface="Saira"/>
              <a:cs typeface="Saira"/>
              <a:sym typeface="Saira"/>
            </a:endParaRPr>
          </a:p>
          <a:p>
            <a:pPr indent="0" lvl="0" marL="114300" rtl="0" algn="l">
              <a:lnSpc>
                <a:spcPct val="115000"/>
              </a:lnSpc>
              <a:spcBef>
                <a:spcPts val="0"/>
              </a:spcBef>
              <a:spcAft>
                <a:spcPts val="0"/>
              </a:spcAft>
              <a:buNone/>
            </a:pPr>
            <a:r>
              <a:t/>
            </a:r>
            <a:endParaRPr>
              <a:solidFill>
                <a:schemeClr val="dk2"/>
              </a:solidFill>
              <a:latin typeface="Saira"/>
              <a:ea typeface="Saira"/>
              <a:cs typeface="Saira"/>
              <a:sym typeface="Saira"/>
            </a:endParaRPr>
          </a:p>
          <a:p>
            <a:pPr indent="0" lvl="0" marL="114300" rtl="0" algn="l">
              <a:lnSpc>
                <a:spcPct val="115000"/>
              </a:lnSpc>
              <a:spcBef>
                <a:spcPts val="0"/>
              </a:spcBef>
              <a:spcAft>
                <a:spcPts val="0"/>
              </a:spcAft>
              <a:buNone/>
            </a:pPr>
            <a:r>
              <a:t/>
            </a:r>
            <a:endParaRPr>
              <a:solidFill>
                <a:schemeClr val="dk2"/>
              </a:solidFill>
              <a:latin typeface="Saira"/>
              <a:ea typeface="Saira"/>
              <a:cs typeface="Saira"/>
              <a:sym typeface="Saira"/>
            </a:endParaRPr>
          </a:p>
        </p:txBody>
      </p:sp>
      <p:pic>
        <p:nvPicPr>
          <p:cNvPr id="123" name="Google Shape;123;p17"/>
          <p:cNvPicPr preferRelativeResize="0"/>
          <p:nvPr/>
        </p:nvPicPr>
        <p:blipFill>
          <a:blip r:embed="rId3">
            <a:alphaModFix/>
          </a:blip>
          <a:stretch>
            <a:fillRect/>
          </a:stretch>
        </p:blipFill>
        <p:spPr>
          <a:xfrm>
            <a:off x="538601" y="4528224"/>
            <a:ext cx="783425" cy="460100"/>
          </a:xfrm>
          <a:prstGeom prst="rect">
            <a:avLst/>
          </a:prstGeom>
          <a:noFill/>
          <a:ln>
            <a:noFill/>
          </a:ln>
        </p:spPr>
      </p:pic>
      <p:pic>
        <p:nvPicPr>
          <p:cNvPr id="124" name="Google Shape;124;p17"/>
          <p:cNvPicPr preferRelativeResize="0"/>
          <p:nvPr/>
        </p:nvPicPr>
        <p:blipFill>
          <a:blip r:embed="rId4">
            <a:alphaModFix/>
          </a:blip>
          <a:stretch>
            <a:fillRect/>
          </a:stretch>
        </p:blipFill>
        <p:spPr>
          <a:xfrm>
            <a:off x="3862339" y="4460950"/>
            <a:ext cx="717646" cy="469232"/>
          </a:xfrm>
          <a:prstGeom prst="rect">
            <a:avLst/>
          </a:prstGeom>
          <a:noFill/>
          <a:ln>
            <a:noFill/>
          </a:ln>
        </p:spPr>
      </p:pic>
      <p:pic>
        <p:nvPicPr>
          <p:cNvPr id="125" name="Google Shape;125;p17"/>
          <p:cNvPicPr preferRelativeResize="0"/>
          <p:nvPr/>
        </p:nvPicPr>
        <p:blipFill>
          <a:blip r:embed="rId5">
            <a:alphaModFix/>
          </a:blip>
          <a:stretch>
            <a:fillRect/>
          </a:stretch>
        </p:blipFill>
        <p:spPr>
          <a:xfrm>
            <a:off x="3782151" y="3020825"/>
            <a:ext cx="856325" cy="607325"/>
          </a:xfrm>
          <a:prstGeom prst="rect">
            <a:avLst/>
          </a:prstGeom>
          <a:noFill/>
          <a:ln>
            <a:noFill/>
          </a:ln>
        </p:spPr>
      </p:pic>
      <p:pic>
        <p:nvPicPr>
          <p:cNvPr id="126" name="Google Shape;126;p17"/>
          <p:cNvPicPr preferRelativeResize="0"/>
          <p:nvPr/>
        </p:nvPicPr>
        <p:blipFill>
          <a:blip r:embed="rId6">
            <a:alphaModFix/>
          </a:blip>
          <a:stretch>
            <a:fillRect/>
          </a:stretch>
        </p:blipFill>
        <p:spPr>
          <a:xfrm>
            <a:off x="717400" y="3065350"/>
            <a:ext cx="449550" cy="704850"/>
          </a:xfrm>
          <a:prstGeom prst="rect">
            <a:avLst/>
          </a:prstGeom>
          <a:noFill/>
          <a:ln>
            <a:noFill/>
          </a:ln>
        </p:spPr>
      </p:pic>
      <p:sp>
        <p:nvSpPr>
          <p:cNvPr id="127" name="Google Shape;127;p17"/>
          <p:cNvSpPr txBox="1"/>
          <p:nvPr>
            <p:ph type="ctrTitle"/>
          </p:nvPr>
        </p:nvSpPr>
        <p:spPr>
          <a:xfrm>
            <a:off x="257700" y="6280086"/>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Nuestros pilares</a:t>
            </a:r>
            <a:endParaRPr/>
          </a:p>
        </p:txBody>
      </p:sp>
      <p:sp>
        <p:nvSpPr>
          <p:cNvPr id="128" name="Google Shape;128;p17"/>
          <p:cNvSpPr txBox="1"/>
          <p:nvPr/>
        </p:nvSpPr>
        <p:spPr>
          <a:xfrm>
            <a:off x="717400" y="7733650"/>
            <a:ext cx="2598000" cy="1613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Trabajamos </a:t>
            </a:r>
            <a:r>
              <a:rPr b="1" lang="es" sz="1600">
                <a:solidFill>
                  <a:srgbClr val="7030A0"/>
                </a:solidFill>
                <a:latin typeface="Saira"/>
                <a:ea typeface="Saira"/>
                <a:cs typeface="Saira"/>
                <a:sym typeface="Saira"/>
              </a:rPr>
              <a:t>en equipo </a:t>
            </a:r>
            <a:r>
              <a:rPr lang="es" sz="1600">
                <a:solidFill>
                  <a:schemeClr val="dk1"/>
                </a:solidFill>
                <a:latin typeface="Saira"/>
                <a:ea typeface="Saira"/>
                <a:cs typeface="Saira"/>
                <a:sym typeface="Saira"/>
              </a:rPr>
              <a:t>para presentar la mejor solución que se adapte a las necesidades de nuestros clientes. </a:t>
            </a:r>
            <a:endParaRPr sz="1600">
              <a:solidFill>
                <a:schemeClr val="dk1"/>
              </a:solidFill>
              <a:latin typeface="Saira"/>
              <a:ea typeface="Saira"/>
              <a:cs typeface="Saira"/>
              <a:sym typeface="Saira"/>
            </a:endParaRPr>
          </a:p>
        </p:txBody>
      </p:sp>
      <p:pic>
        <p:nvPicPr>
          <p:cNvPr id="129" name="Google Shape;129;p17"/>
          <p:cNvPicPr preferRelativeResize="0"/>
          <p:nvPr/>
        </p:nvPicPr>
        <p:blipFill>
          <a:blip r:embed="rId7">
            <a:alphaModFix/>
          </a:blip>
          <a:stretch>
            <a:fillRect/>
          </a:stretch>
        </p:blipFill>
        <p:spPr>
          <a:xfrm>
            <a:off x="3697900" y="7195789"/>
            <a:ext cx="3235726" cy="2982261"/>
          </a:xfrm>
          <a:prstGeom prst="rect">
            <a:avLst/>
          </a:prstGeom>
          <a:noFill/>
          <a:ln>
            <a:noFill/>
          </a:ln>
        </p:spPr>
      </p:pic>
      <p:sp>
        <p:nvSpPr>
          <p:cNvPr id="130" name="Google Shape;130;p17"/>
          <p:cNvSpPr txBox="1"/>
          <p:nvPr/>
        </p:nvSpPr>
        <p:spPr>
          <a:xfrm>
            <a:off x="4447150" y="8043875"/>
            <a:ext cx="1705500" cy="400200"/>
          </a:xfrm>
          <a:prstGeom prst="rect">
            <a:avLst/>
          </a:prstGeom>
          <a:noFill/>
          <a:ln>
            <a:noFill/>
          </a:ln>
        </p:spPr>
        <p:txBody>
          <a:bodyPr anchorCtr="0" anchor="t" bIns="91425" lIns="91425" spcFirstLastPara="1" rIns="91425" wrap="square" tIns="91425">
            <a:spAutoFit/>
          </a:bodyPr>
          <a:lstStyle/>
          <a:p>
            <a:pPr indent="0" lvl="0" marL="114300" rtl="0" algn="ctr">
              <a:lnSpc>
                <a:spcPct val="90000"/>
              </a:lnSpc>
              <a:spcBef>
                <a:spcPts val="1000"/>
              </a:spcBef>
              <a:spcAft>
                <a:spcPts val="0"/>
              </a:spcAft>
              <a:buNone/>
            </a:pPr>
            <a:r>
              <a:rPr lang="es">
                <a:solidFill>
                  <a:srgbClr val="FFFFFF"/>
                </a:solidFill>
                <a:latin typeface="Saira"/>
                <a:ea typeface="Saira"/>
                <a:cs typeface="Saira"/>
                <a:sym typeface="Saira"/>
              </a:rPr>
              <a:t>Comunicación</a:t>
            </a:r>
            <a:endParaRPr>
              <a:solidFill>
                <a:srgbClr val="FFFFFF"/>
              </a:solidFill>
              <a:latin typeface="Saira"/>
              <a:ea typeface="Saira"/>
              <a:cs typeface="Saira"/>
              <a:sym typeface="Saira"/>
            </a:endParaRPr>
          </a:p>
        </p:txBody>
      </p:sp>
      <p:sp>
        <p:nvSpPr>
          <p:cNvPr id="131" name="Google Shape;131;p17"/>
          <p:cNvSpPr txBox="1"/>
          <p:nvPr/>
        </p:nvSpPr>
        <p:spPr>
          <a:xfrm>
            <a:off x="3782150" y="9422950"/>
            <a:ext cx="1535100" cy="648000"/>
          </a:xfrm>
          <a:prstGeom prst="rect">
            <a:avLst/>
          </a:prstGeom>
          <a:noFill/>
          <a:ln>
            <a:noFill/>
          </a:ln>
        </p:spPr>
        <p:txBody>
          <a:bodyPr anchorCtr="0" anchor="t" bIns="91425" lIns="91425" spcFirstLastPara="1" rIns="91425" wrap="square" tIns="91425">
            <a:spAutoFit/>
          </a:bodyPr>
          <a:lstStyle/>
          <a:p>
            <a:pPr indent="0" lvl="0" marL="114300" rtl="0" algn="ctr">
              <a:lnSpc>
                <a:spcPct val="115000"/>
              </a:lnSpc>
              <a:spcBef>
                <a:spcPts val="0"/>
              </a:spcBef>
              <a:spcAft>
                <a:spcPts val="0"/>
              </a:spcAft>
              <a:buNone/>
            </a:pPr>
            <a:r>
              <a:rPr lang="es">
                <a:solidFill>
                  <a:srgbClr val="FFFFFF"/>
                </a:solidFill>
                <a:latin typeface="Saira"/>
                <a:ea typeface="Saira"/>
                <a:cs typeface="Saira"/>
                <a:sym typeface="Saira"/>
              </a:rPr>
              <a:t>Equipos motivados</a:t>
            </a:r>
            <a:endParaRPr>
              <a:solidFill>
                <a:srgbClr val="FFFFFF"/>
              </a:solidFill>
              <a:latin typeface="Saira"/>
              <a:ea typeface="Saira"/>
              <a:cs typeface="Saira"/>
              <a:sym typeface="Saira"/>
            </a:endParaRPr>
          </a:p>
        </p:txBody>
      </p:sp>
      <p:sp>
        <p:nvSpPr>
          <p:cNvPr id="132" name="Google Shape;132;p17"/>
          <p:cNvSpPr txBox="1"/>
          <p:nvPr/>
        </p:nvSpPr>
        <p:spPr>
          <a:xfrm>
            <a:off x="5317300" y="9422950"/>
            <a:ext cx="1425000" cy="648000"/>
          </a:xfrm>
          <a:prstGeom prst="rect">
            <a:avLst/>
          </a:prstGeom>
          <a:noFill/>
          <a:ln>
            <a:noFill/>
          </a:ln>
        </p:spPr>
        <p:txBody>
          <a:bodyPr anchorCtr="0" anchor="t" bIns="91425" lIns="91425" spcFirstLastPara="1" rIns="91425" wrap="square" tIns="91425">
            <a:spAutoFit/>
          </a:bodyPr>
          <a:lstStyle/>
          <a:p>
            <a:pPr indent="0" lvl="0" marL="114300" rtl="0" algn="ctr">
              <a:lnSpc>
                <a:spcPct val="115000"/>
              </a:lnSpc>
              <a:spcBef>
                <a:spcPts val="0"/>
              </a:spcBef>
              <a:spcAft>
                <a:spcPts val="0"/>
              </a:spcAft>
              <a:buNone/>
            </a:pPr>
            <a:r>
              <a:rPr lang="es">
                <a:solidFill>
                  <a:srgbClr val="FFFFFF"/>
                </a:solidFill>
                <a:latin typeface="Saira"/>
                <a:ea typeface="Saira"/>
                <a:cs typeface="Saira"/>
                <a:sym typeface="Saira"/>
              </a:rPr>
              <a:t>Calidad humana</a:t>
            </a:r>
            <a:endParaRPr>
              <a:solidFill>
                <a:srgbClr val="FFFFFF"/>
              </a:solidFill>
              <a:latin typeface="Saira"/>
              <a:ea typeface="Saira"/>
              <a:cs typeface="Saira"/>
              <a:sym typeface="Sair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8"/>
          <p:cNvSpPr txBox="1"/>
          <p:nvPr>
            <p:ph type="ctrTitle"/>
          </p:nvPr>
        </p:nvSpPr>
        <p:spPr>
          <a:xfrm>
            <a:off x="257700" y="1511299"/>
            <a:ext cx="70446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Entrenamiento</a:t>
            </a:r>
            <a:endParaRPr/>
          </a:p>
        </p:txBody>
      </p:sp>
      <p:sp>
        <p:nvSpPr>
          <p:cNvPr id="138" name="Google Shape;138;p18"/>
          <p:cNvSpPr txBox="1"/>
          <p:nvPr/>
        </p:nvSpPr>
        <p:spPr>
          <a:xfrm>
            <a:off x="717400" y="2530575"/>
            <a:ext cx="6232200" cy="34539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sz="1800">
                <a:solidFill>
                  <a:srgbClr val="404040"/>
                </a:solidFill>
                <a:latin typeface="Saira"/>
                <a:ea typeface="Saira"/>
                <a:cs typeface="Saira"/>
                <a:sym typeface="Saira"/>
              </a:rPr>
              <a:t>Consideramos la capacitación y el entrenamiento como un factor clave en la prestación de un servicio de outsourcing de calidad World Class.</a:t>
            </a:r>
            <a:endParaRPr b="1" sz="1800">
              <a:solidFill>
                <a:srgbClr val="404040"/>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Desde Intellihelp desarrollamos nuestra propia </a:t>
            </a:r>
            <a:r>
              <a:rPr b="1" lang="es" sz="1800">
                <a:solidFill>
                  <a:srgbClr val="663399"/>
                </a:solidFill>
                <a:latin typeface="Saira"/>
                <a:ea typeface="Saira"/>
                <a:cs typeface="Saira"/>
                <a:sym typeface="Saira"/>
              </a:rPr>
              <a:t>plataforma de e-learning</a:t>
            </a:r>
            <a:r>
              <a:rPr lang="es" sz="1800">
                <a:solidFill>
                  <a:schemeClr val="dk1"/>
                </a:solidFill>
                <a:latin typeface="Saira"/>
                <a:ea typeface="Saira"/>
                <a:cs typeface="Saira"/>
                <a:sym typeface="Saira"/>
              </a:rPr>
              <a:t> de manera de mantener un cronograma de capacitación tanto para nuestros recursos de staff como para los de nuestros clientes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 </a:t>
            </a:r>
            <a:endParaRPr sz="1800">
              <a:solidFill>
                <a:schemeClr val="dk1"/>
              </a:solidFill>
              <a:latin typeface="Saira"/>
              <a:ea typeface="Saira"/>
              <a:cs typeface="Saira"/>
              <a:sym typeface="Saira"/>
            </a:endParaRPr>
          </a:p>
        </p:txBody>
      </p:sp>
      <p:pic>
        <p:nvPicPr>
          <p:cNvPr id="139" name="Google Shape;139;p18"/>
          <p:cNvPicPr preferRelativeResize="0"/>
          <p:nvPr/>
        </p:nvPicPr>
        <p:blipFill rotWithShape="1">
          <a:blip r:embed="rId3">
            <a:alphaModFix/>
          </a:blip>
          <a:srcRect b="0" l="18315" r="18309" t="0"/>
          <a:stretch/>
        </p:blipFill>
        <p:spPr>
          <a:xfrm>
            <a:off x="0" y="5669700"/>
            <a:ext cx="7560002" cy="4605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p:nvPr/>
        </p:nvSpPr>
        <p:spPr>
          <a:xfrm>
            <a:off x="-16050" y="1068825"/>
            <a:ext cx="7592100" cy="9069300"/>
          </a:xfrm>
          <a:prstGeom prst="rect">
            <a:avLst/>
          </a:prstGeom>
          <a:solidFill>
            <a:srgbClr val="F3F3F3">
              <a:alpha val="55800"/>
            </a:srgbClr>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1800">
                <a:solidFill>
                  <a:schemeClr val="dk1"/>
                </a:solidFill>
              </a:rPr>
              <a:t>Outsourcing</a:t>
            </a:r>
            <a:endParaRPr sz="1800">
              <a:solidFill>
                <a:schemeClr val="dk1"/>
              </a:solidFill>
            </a:endParaRPr>
          </a:p>
        </p:txBody>
      </p:sp>
      <p:sp>
        <p:nvSpPr>
          <p:cNvPr id="145" name="Google Shape;145;p19"/>
          <p:cNvSpPr/>
          <p:nvPr/>
        </p:nvSpPr>
        <p:spPr>
          <a:xfrm>
            <a:off x="220091" y="1514241"/>
            <a:ext cx="7204200" cy="7204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a:off x="-19200" y="1317150"/>
            <a:ext cx="7598400" cy="7598400"/>
          </a:xfrm>
          <a:prstGeom prst="ellipse">
            <a:avLst/>
          </a:prstGeom>
          <a:no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1800">
                <a:solidFill>
                  <a:schemeClr val="dk1"/>
                </a:solidFill>
              </a:rPr>
              <a:t>Búsqueda de recursos</a:t>
            </a:r>
            <a:endParaRPr sz="1800">
              <a:solidFill>
                <a:schemeClr val="dk1"/>
              </a:solidFill>
            </a:endParaRPr>
          </a:p>
        </p:txBody>
      </p:sp>
      <p:sp>
        <p:nvSpPr>
          <p:cNvPr id="147" name="Google Shape;147;p19"/>
          <p:cNvSpPr/>
          <p:nvPr/>
        </p:nvSpPr>
        <p:spPr>
          <a:xfrm>
            <a:off x="2242800" y="3682800"/>
            <a:ext cx="3074400" cy="3074400"/>
          </a:xfrm>
          <a:prstGeom prst="ellipse">
            <a:avLst/>
          </a:prstGeom>
          <a:solidFill>
            <a:srgbClr val="6633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txBox="1"/>
          <p:nvPr>
            <p:ph type="ctrTitle"/>
          </p:nvPr>
        </p:nvSpPr>
        <p:spPr>
          <a:xfrm>
            <a:off x="2122350" y="4867425"/>
            <a:ext cx="3315300" cy="880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solidFill>
                  <a:schemeClr val="lt1"/>
                </a:solidFill>
              </a:rPr>
              <a:t>Soluciones</a:t>
            </a:r>
            <a:endParaRPr>
              <a:solidFill>
                <a:schemeClr val="lt1"/>
              </a:solidFill>
            </a:endParaRPr>
          </a:p>
        </p:txBody>
      </p:sp>
      <p:sp>
        <p:nvSpPr>
          <p:cNvPr id="149" name="Google Shape;149;p19"/>
          <p:cNvSpPr txBox="1"/>
          <p:nvPr/>
        </p:nvSpPr>
        <p:spPr>
          <a:xfrm>
            <a:off x="952875" y="2818025"/>
            <a:ext cx="30000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-Biométricos convencionales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-Video seguridad</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-Video vigilancia –Soluciones via drones</a:t>
            </a:r>
            <a:endParaRPr sz="1000">
              <a:solidFill>
                <a:srgbClr val="7F7F7F"/>
              </a:solidFill>
              <a:latin typeface="Saira"/>
              <a:ea typeface="Saira"/>
              <a:cs typeface="Saira"/>
              <a:sym typeface="Saira"/>
            </a:endParaRPr>
          </a:p>
        </p:txBody>
      </p:sp>
      <p:sp>
        <p:nvSpPr>
          <p:cNvPr id="150" name="Google Shape;150;p19"/>
          <p:cNvSpPr txBox="1"/>
          <p:nvPr/>
        </p:nvSpPr>
        <p:spPr>
          <a:xfrm>
            <a:off x="1179675" y="2507875"/>
            <a:ext cx="25464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Seguridad</a:t>
            </a:r>
            <a:endParaRPr b="1" sz="1800">
              <a:solidFill>
                <a:schemeClr val="dk1"/>
              </a:solidFill>
              <a:latin typeface="Saira"/>
              <a:ea typeface="Saira"/>
              <a:cs typeface="Saira"/>
              <a:sym typeface="Saira"/>
            </a:endParaRPr>
          </a:p>
        </p:txBody>
      </p:sp>
      <p:sp>
        <p:nvSpPr>
          <p:cNvPr id="151" name="Google Shape;151;p19"/>
          <p:cNvSpPr txBox="1"/>
          <p:nvPr/>
        </p:nvSpPr>
        <p:spPr>
          <a:xfrm>
            <a:off x="352325" y="4190225"/>
            <a:ext cx="18465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Cloud</a:t>
            </a:r>
            <a:endParaRPr b="1" sz="1800">
              <a:solidFill>
                <a:schemeClr val="dk1"/>
              </a:solidFill>
              <a:latin typeface="Saira"/>
              <a:ea typeface="Saira"/>
              <a:cs typeface="Saira"/>
              <a:sym typeface="Saira"/>
            </a:endParaRPr>
          </a:p>
        </p:txBody>
      </p:sp>
      <p:sp>
        <p:nvSpPr>
          <p:cNvPr id="152" name="Google Shape;152;p19"/>
          <p:cNvSpPr txBox="1"/>
          <p:nvPr/>
        </p:nvSpPr>
        <p:spPr>
          <a:xfrm>
            <a:off x="5375400" y="4190225"/>
            <a:ext cx="19422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Data Center</a:t>
            </a:r>
            <a:endParaRPr b="1" sz="1800">
              <a:solidFill>
                <a:schemeClr val="dk1"/>
              </a:solidFill>
              <a:latin typeface="Saira"/>
              <a:ea typeface="Saira"/>
              <a:cs typeface="Saira"/>
              <a:sym typeface="Saira"/>
            </a:endParaRPr>
          </a:p>
        </p:txBody>
      </p:sp>
      <p:sp>
        <p:nvSpPr>
          <p:cNvPr id="153" name="Google Shape;153;p19"/>
          <p:cNvSpPr txBox="1"/>
          <p:nvPr/>
        </p:nvSpPr>
        <p:spPr>
          <a:xfrm>
            <a:off x="1183263" y="7389675"/>
            <a:ext cx="30000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Redes indoor</a:t>
            </a:r>
            <a:endParaRPr b="1" sz="1800">
              <a:solidFill>
                <a:schemeClr val="dk1"/>
              </a:solidFill>
              <a:latin typeface="Saira"/>
              <a:ea typeface="Saira"/>
              <a:cs typeface="Saira"/>
              <a:sym typeface="Saira"/>
            </a:endParaRPr>
          </a:p>
        </p:txBody>
      </p:sp>
      <p:sp>
        <p:nvSpPr>
          <p:cNvPr id="154" name="Google Shape;154;p19"/>
          <p:cNvSpPr txBox="1"/>
          <p:nvPr/>
        </p:nvSpPr>
        <p:spPr>
          <a:xfrm>
            <a:off x="3591288" y="7389675"/>
            <a:ext cx="30000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Redes outdoor</a:t>
            </a:r>
            <a:endParaRPr b="1" sz="1800">
              <a:solidFill>
                <a:schemeClr val="dk1"/>
              </a:solidFill>
              <a:latin typeface="Saira"/>
              <a:ea typeface="Saira"/>
              <a:cs typeface="Saira"/>
              <a:sym typeface="Saira"/>
            </a:endParaRPr>
          </a:p>
        </p:txBody>
      </p:sp>
      <p:sp>
        <p:nvSpPr>
          <p:cNvPr id="155" name="Google Shape;155;p19"/>
          <p:cNvSpPr txBox="1"/>
          <p:nvPr/>
        </p:nvSpPr>
        <p:spPr>
          <a:xfrm>
            <a:off x="5285250" y="4457350"/>
            <a:ext cx="2122500" cy="5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-Sistemas Hiperconvergentes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-SDN -Servers -Switches</a:t>
            </a:r>
            <a:endParaRPr sz="1000">
              <a:solidFill>
                <a:srgbClr val="7F7F7F"/>
              </a:solidFill>
              <a:latin typeface="Saira"/>
              <a:ea typeface="Saira"/>
              <a:cs typeface="Saira"/>
              <a:sym typeface="Saira"/>
            </a:endParaRPr>
          </a:p>
        </p:txBody>
      </p:sp>
      <p:sp>
        <p:nvSpPr>
          <p:cNvPr id="156" name="Google Shape;156;p19"/>
          <p:cNvSpPr txBox="1"/>
          <p:nvPr/>
        </p:nvSpPr>
        <p:spPr>
          <a:xfrm>
            <a:off x="4213099" y="7775175"/>
            <a:ext cx="1753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Redes FTTH</a:t>
            </a:r>
            <a:endParaRPr sz="1000">
              <a:solidFill>
                <a:srgbClr val="7F7F7F"/>
              </a:solidFill>
              <a:latin typeface="Saira"/>
              <a:ea typeface="Saira"/>
              <a:cs typeface="Saira"/>
              <a:sym typeface="Saira"/>
            </a:endParaRPr>
          </a:p>
        </p:txBody>
      </p:sp>
      <p:sp>
        <p:nvSpPr>
          <p:cNvPr id="157" name="Google Shape;157;p19"/>
          <p:cNvSpPr txBox="1"/>
          <p:nvPr/>
        </p:nvSpPr>
        <p:spPr>
          <a:xfrm>
            <a:off x="1573100" y="7702900"/>
            <a:ext cx="2122500" cy="5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-Core Routing -Access Routing -LAN Switching -Wireless LAN</a:t>
            </a:r>
            <a:endParaRPr sz="1000">
              <a:solidFill>
                <a:srgbClr val="7F7F7F"/>
              </a:solidFill>
              <a:latin typeface="Saira"/>
              <a:ea typeface="Saira"/>
              <a:cs typeface="Saira"/>
              <a:sym typeface="Saira"/>
            </a:endParaRPr>
          </a:p>
        </p:txBody>
      </p:sp>
      <p:sp>
        <p:nvSpPr>
          <p:cNvPr id="158" name="Google Shape;158;p19"/>
          <p:cNvSpPr txBox="1"/>
          <p:nvPr/>
        </p:nvSpPr>
        <p:spPr>
          <a:xfrm>
            <a:off x="164825" y="4457350"/>
            <a:ext cx="21225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-Nube Privada -Nube Pública</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Clr>
                <a:schemeClr val="dk1"/>
              </a:buClr>
              <a:buSzPts val="1100"/>
              <a:buFont typeface="Arial"/>
              <a:buNone/>
            </a:pPr>
            <a:r>
              <a:rPr lang="es" sz="1000">
                <a:solidFill>
                  <a:srgbClr val="7F7F7F"/>
                </a:solidFill>
                <a:latin typeface="Saira"/>
                <a:ea typeface="Saira"/>
                <a:cs typeface="Saira"/>
                <a:sym typeface="Saira"/>
              </a:rPr>
              <a:t>-Nube Híbrida -Orquestación</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-Automatización</a:t>
            </a:r>
            <a:endParaRPr sz="1000">
              <a:solidFill>
                <a:srgbClr val="7F7F7F"/>
              </a:solidFill>
              <a:latin typeface="Saira"/>
              <a:ea typeface="Saira"/>
              <a:cs typeface="Saira"/>
              <a:sym typeface="Saira"/>
            </a:endParaRPr>
          </a:p>
        </p:txBody>
      </p:sp>
      <p:sp>
        <p:nvSpPr>
          <p:cNvPr id="159" name="Google Shape;159;p19"/>
          <p:cNvSpPr txBox="1"/>
          <p:nvPr/>
        </p:nvSpPr>
        <p:spPr>
          <a:xfrm>
            <a:off x="3900525" y="2538625"/>
            <a:ext cx="2438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1800">
                <a:latin typeface="Saira"/>
                <a:ea typeface="Saira"/>
                <a:cs typeface="Saira"/>
                <a:sym typeface="Saira"/>
              </a:rPr>
              <a:t>IOT</a:t>
            </a:r>
            <a:endParaRPr b="1" sz="1800">
              <a:latin typeface="Saira"/>
              <a:ea typeface="Saira"/>
              <a:cs typeface="Saira"/>
              <a:sym typeface="Saira"/>
            </a:endParaRPr>
          </a:p>
        </p:txBody>
      </p:sp>
      <p:sp>
        <p:nvSpPr>
          <p:cNvPr id="160" name="Google Shape;160;p19"/>
          <p:cNvSpPr txBox="1"/>
          <p:nvPr/>
        </p:nvSpPr>
        <p:spPr>
          <a:xfrm>
            <a:off x="3619875" y="2818025"/>
            <a:ext cx="30000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-Sistemas a medida</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-Monitoreo en tiempo real</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-Aplicaciones en la nube</a:t>
            </a:r>
            <a:endParaRPr sz="1000">
              <a:solidFill>
                <a:srgbClr val="7F7F7F"/>
              </a:solidFill>
              <a:latin typeface="Saira"/>
              <a:ea typeface="Saira"/>
              <a:cs typeface="Saira"/>
              <a:sym typeface="Saira"/>
            </a:endParaRPr>
          </a:p>
        </p:txBody>
      </p:sp>
      <p:pic>
        <p:nvPicPr>
          <p:cNvPr id="161" name="Google Shape;161;p19"/>
          <p:cNvPicPr preferRelativeResize="0"/>
          <p:nvPr/>
        </p:nvPicPr>
        <p:blipFill>
          <a:blip r:embed="rId3">
            <a:alphaModFix/>
          </a:blip>
          <a:stretch>
            <a:fillRect/>
          </a:stretch>
        </p:blipFill>
        <p:spPr>
          <a:xfrm>
            <a:off x="2204879" y="2061579"/>
            <a:ext cx="495993" cy="376269"/>
          </a:xfrm>
          <a:prstGeom prst="rect">
            <a:avLst/>
          </a:prstGeom>
          <a:noFill/>
          <a:ln>
            <a:noFill/>
          </a:ln>
        </p:spPr>
      </p:pic>
      <p:pic>
        <p:nvPicPr>
          <p:cNvPr id="162" name="Google Shape;162;p19"/>
          <p:cNvPicPr preferRelativeResize="0"/>
          <p:nvPr/>
        </p:nvPicPr>
        <p:blipFill>
          <a:blip r:embed="rId4">
            <a:alphaModFix/>
          </a:blip>
          <a:stretch>
            <a:fillRect/>
          </a:stretch>
        </p:blipFill>
        <p:spPr>
          <a:xfrm>
            <a:off x="4820569" y="1971775"/>
            <a:ext cx="598612" cy="555853"/>
          </a:xfrm>
          <a:prstGeom prst="rect">
            <a:avLst/>
          </a:prstGeom>
          <a:noFill/>
          <a:ln>
            <a:noFill/>
          </a:ln>
        </p:spPr>
      </p:pic>
      <p:pic>
        <p:nvPicPr>
          <p:cNvPr id="163" name="Google Shape;163;p19"/>
          <p:cNvPicPr preferRelativeResize="0"/>
          <p:nvPr/>
        </p:nvPicPr>
        <p:blipFill>
          <a:blip r:embed="rId5">
            <a:alphaModFix/>
          </a:blip>
          <a:stretch>
            <a:fillRect/>
          </a:stretch>
        </p:blipFill>
        <p:spPr>
          <a:xfrm>
            <a:off x="908300" y="3724751"/>
            <a:ext cx="720309" cy="427166"/>
          </a:xfrm>
          <a:prstGeom prst="rect">
            <a:avLst/>
          </a:prstGeom>
          <a:noFill/>
          <a:ln>
            <a:noFill/>
          </a:ln>
        </p:spPr>
      </p:pic>
      <p:pic>
        <p:nvPicPr>
          <p:cNvPr id="164" name="Google Shape;164;p19"/>
          <p:cNvPicPr preferRelativeResize="0"/>
          <p:nvPr/>
        </p:nvPicPr>
        <p:blipFill>
          <a:blip r:embed="rId6">
            <a:alphaModFix/>
          </a:blip>
          <a:stretch>
            <a:fillRect/>
          </a:stretch>
        </p:blipFill>
        <p:spPr>
          <a:xfrm>
            <a:off x="6040787" y="3733123"/>
            <a:ext cx="611425" cy="410415"/>
          </a:xfrm>
          <a:prstGeom prst="rect">
            <a:avLst/>
          </a:prstGeom>
          <a:noFill/>
          <a:ln>
            <a:noFill/>
          </a:ln>
        </p:spPr>
      </p:pic>
      <p:sp>
        <p:nvSpPr>
          <p:cNvPr id="165" name="Google Shape;165;p19"/>
          <p:cNvSpPr txBox="1"/>
          <p:nvPr/>
        </p:nvSpPr>
        <p:spPr>
          <a:xfrm>
            <a:off x="504725" y="5790425"/>
            <a:ext cx="18465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800">
                <a:solidFill>
                  <a:schemeClr val="dk1"/>
                </a:solidFill>
                <a:latin typeface="Saira"/>
                <a:ea typeface="Saira"/>
                <a:cs typeface="Saira"/>
                <a:sym typeface="Saira"/>
              </a:rPr>
              <a:t>Acceso</a:t>
            </a:r>
            <a:endParaRPr b="1" sz="1800">
              <a:solidFill>
                <a:schemeClr val="dk1"/>
              </a:solidFill>
              <a:latin typeface="Saira"/>
              <a:ea typeface="Saira"/>
              <a:cs typeface="Saira"/>
              <a:sym typeface="Saira"/>
            </a:endParaRPr>
          </a:p>
        </p:txBody>
      </p:sp>
      <p:sp>
        <p:nvSpPr>
          <p:cNvPr id="166" name="Google Shape;166;p19"/>
          <p:cNvSpPr txBox="1"/>
          <p:nvPr/>
        </p:nvSpPr>
        <p:spPr>
          <a:xfrm>
            <a:off x="5026575" y="5790425"/>
            <a:ext cx="23049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s" sz="1600">
                <a:solidFill>
                  <a:schemeClr val="dk1"/>
                </a:solidFill>
                <a:latin typeface="Saira"/>
                <a:ea typeface="Saira"/>
                <a:cs typeface="Saira"/>
                <a:sym typeface="Saira"/>
              </a:rPr>
              <a:t>Energías renovables</a:t>
            </a:r>
            <a:endParaRPr b="1" sz="1600">
              <a:solidFill>
                <a:schemeClr val="dk1"/>
              </a:solidFill>
              <a:latin typeface="Saira"/>
              <a:ea typeface="Saira"/>
              <a:cs typeface="Saira"/>
              <a:sym typeface="Saira"/>
            </a:endParaRPr>
          </a:p>
        </p:txBody>
      </p:sp>
      <p:sp>
        <p:nvSpPr>
          <p:cNvPr id="167" name="Google Shape;167;p19"/>
          <p:cNvSpPr txBox="1"/>
          <p:nvPr/>
        </p:nvSpPr>
        <p:spPr>
          <a:xfrm>
            <a:off x="5117775" y="6057550"/>
            <a:ext cx="21225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-Soluciones Solares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-Sistemas “On-Grid” -“Off-Grid”</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-Sistemas Híbridos</a:t>
            </a:r>
            <a:endParaRPr sz="1000">
              <a:solidFill>
                <a:srgbClr val="7F7F7F"/>
              </a:solidFill>
              <a:latin typeface="Saira"/>
              <a:ea typeface="Saira"/>
              <a:cs typeface="Saira"/>
              <a:sym typeface="Saira"/>
            </a:endParaRPr>
          </a:p>
        </p:txBody>
      </p:sp>
      <p:sp>
        <p:nvSpPr>
          <p:cNvPr id="168" name="Google Shape;168;p19"/>
          <p:cNvSpPr txBox="1"/>
          <p:nvPr/>
        </p:nvSpPr>
        <p:spPr>
          <a:xfrm>
            <a:off x="317225" y="6057550"/>
            <a:ext cx="2122500" cy="869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-Distribución de contenidos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-Redes CATV -Redes híbridas</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-Redes PON -3 PLAY -IPTV</a:t>
            </a:r>
            <a:endParaRPr sz="1000">
              <a:solidFill>
                <a:srgbClr val="7F7F7F"/>
              </a:solidFill>
              <a:latin typeface="Saira"/>
              <a:ea typeface="Saira"/>
              <a:cs typeface="Saira"/>
              <a:sym typeface="Saira"/>
            </a:endParaRPr>
          </a:p>
          <a:p>
            <a:pPr indent="0" lvl="0" marL="0" rtl="0" algn="ctr">
              <a:lnSpc>
                <a:spcPct val="115000"/>
              </a:lnSpc>
              <a:spcBef>
                <a:spcPts val="0"/>
              </a:spcBef>
              <a:spcAft>
                <a:spcPts val="0"/>
              </a:spcAft>
              <a:buNone/>
            </a:pPr>
            <a:r>
              <a:rPr lang="es" sz="1000">
                <a:solidFill>
                  <a:srgbClr val="7F7F7F"/>
                </a:solidFill>
                <a:latin typeface="Saira"/>
                <a:ea typeface="Saira"/>
                <a:cs typeface="Saira"/>
                <a:sym typeface="Saira"/>
              </a:rPr>
              <a:t>–HFC -VoIP</a:t>
            </a:r>
            <a:endParaRPr sz="1000">
              <a:solidFill>
                <a:srgbClr val="7F7F7F"/>
              </a:solidFill>
              <a:latin typeface="Saira"/>
              <a:ea typeface="Saira"/>
              <a:cs typeface="Saira"/>
              <a:sym typeface="Saira"/>
            </a:endParaRPr>
          </a:p>
        </p:txBody>
      </p:sp>
      <p:pic>
        <p:nvPicPr>
          <p:cNvPr id="169" name="Google Shape;169;p19"/>
          <p:cNvPicPr preferRelativeResize="0"/>
          <p:nvPr/>
        </p:nvPicPr>
        <p:blipFill>
          <a:blip r:embed="rId7">
            <a:alphaModFix/>
          </a:blip>
          <a:stretch>
            <a:fillRect/>
          </a:stretch>
        </p:blipFill>
        <p:spPr>
          <a:xfrm>
            <a:off x="5934083" y="5362364"/>
            <a:ext cx="489885" cy="458278"/>
          </a:xfrm>
          <a:prstGeom prst="rect">
            <a:avLst/>
          </a:prstGeom>
          <a:noFill/>
          <a:ln>
            <a:noFill/>
          </a:ln>
        </p:spPr>
      </p:pic>
      <p:pic>
        <p:nvPicPr>
          <p:cNvPr id="170" name="Google Shape;170;p19"/>
          <p:cNvPicPr preferRelativeResize="0"/>
          <p:nvPr/>
        </p:nvPicPr>
        <p:blipFill>
          <a:blip r:embed="rId8">
            <a:alphaModFix/>
          </a:blip>
          <a:stretch>
            <a:fillRect/>
          </a:stretch>
        </p:blipFill>
        <p:spPr>
          <a:xfrm>
            <a:off x="1198282" y="5361077"/>
            <a:ext cx="505688" cy="505686"/>
          </a:xfrm>
          <a:prstGeom prst="rect">
            <a:avLst/>
          </a:prstGeom>
          <a:noFill/>
          <a:ln>
            <a:noFill/>
          </a:ln>
        </p:spPr>
      </p:pic>
      <p:pic>
        <p:nvPicPr>
          <p:cNvPr id="171" name="Google Shape;171;p19"/>
          <p:cNvPicPr preferRelativeResize="0"/>
          <p:nvPr/>
        </p:nvPicPr>
        <p:blipFill>
          <a:blip r:embed="rId9">
            <a:alphaModFix/>
          </a:blip>
          <a:stretch>
            <a:fillRect/>
          </a:stretch>
        </p:blipFill>
        <p:spPr>
          <a:xfrm>
            <a:off x="4788975" y="7031125"/>
            <a:ext cx="604648" cy="386977"/>
          </a:xfrm>
          <a:prstGeom prst="rect">
            <a:avLst/>
          </a:prstGeom>
          <a:noFill/>
          <a:ln>
            <a:noFill/>
          </a:ln>
        </p:spPr>
      </p:pic>
      <p:pic>
        <p:nvPicPr>
          <p:cNvPr id="172" name="Google Shape;172;p19"/>
          <p:cNvPicPr preferRelativeResize="0"/>
          <p:nvPr/>
        </p:nvPicPr>
        <p:blipFill>
          <a:blip r:embed="rId10">
            <a:alphaModFix/>
          </a:blip>
          <a:stretch>
            <a:fillRect/>
          </a:stretch>
        </p:blipFill>
        <p:spPr>
          <a:xfrm>
            <a:off x="2295744" y="6971011"/>
            <a:ext cx="677206" cy="459536"/>
          </a:xfrm>
          <a:prstGeom prst="rect">
            <a:avLst/>
          </a:prstGeom>
          <a:noFill/>
          <a:ln>
            <a:noFill/>
          </a:ln>
        </p:spPr>
      </p:pic>
      <p:pic>
        <p:nvPicPr>
          <p:cNvPr id="173" name="Google Shape;173;p19"/>
          <p:cNvPicPr preferRelativeResize="0"/>
          <p:nvPr/>
        </p:nvPicPr>
        <p:blipFill>
          <a:blip r:embed="rId11">
            <a:alphaModFix/>
          </a:blip>
          <a:stretch>
            <a:fillRect/>
          </a:stretch>
        </p:blipFill>
        <p:spPr>
          <a:xfrm rot="5400000">
            <a:off x="3140063" y="5946037"/>
            <a:ext cx="1278350" cy="75584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0"/>
          <p:cNvSpPr/>
          <p:nvPr/>
        </p:nvSpPr>
        <p:spPr>
          <a:xfrm>
            <a:off x="0" y="3762500"/>
            <a:ext cx="7592100" cy="6677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20"/>
          <p:cNvPicPr preferRelativeResize="0"/>
          <p:nvPr/>
        </p:nvPicPr>
        <p:blipFill rotWithShape="1">
          <a:blip r:embed="rId3">
            <a:alphaModFix/>
          </a:blip>
          <a:srcRect b="0" l="20911" r="0" t="34344"/>
          <a:stretch/>
        </p:blipFill>
        <p:spPr>
          <a:xfrm>
            <a:off x="63950" y="3258200"/>
            <a:ext cx="7370100" cy="6917425"/>
          </a:xfrm>
          <a:prstGeom prst="rect">
            <a:avLst/>
          </a:prstGeom>
          <a:noFill/>
          <a:ln>
            <a:noFill/>
          </a:ln>
        </p:spPr>
      </p:pic>
      <p:sp>
        <p:nvSpPr>
          <p:cNvPr id="180" name="Google Shape;180;p20"/>
          <p:cNvSpPr txBox="1"/>
          <p:nvPr>
            <p:ph type="ctrTitle"/>
          </p:nvPr>
        </p:nvSpPr>
        <p:spPr>
          <a:xfrm>
            <a:off x="257700" y="1511299"/>
            <a:ext cx="7044600" cy="153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a:t>
            </a:r>
            <a:r>
              <a:rPr lang="es"/>
              <a:t>resencia regional a través de partners</a:t>
            </a:r>
            <a:endParaRPr/>
          </a:p>
        </p:txBody>
      </p:sp>
      <p:sp>
        <p:nvSpPr>
          <p:cNvPr id="181" name="Google Shape;181;p20"/>
          <p:cNvSpPr txBox="1"/>
          <p:nvPr>
            <p:ph idx="1" type="subTitle"/>
          </p:nvPr>
        </p:nvSpPr>
        <p:spPr>
          <a:xfrm>
            <a:off x="4446950" y="4616225"/>
            <a:ext cx="2647800" cy="50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Miami</a:t>
            </a:r>
            <a:endParaRPr/>
          </a:p>
        </p:txBody>
      </p:sp>
      <p:sp>
        <p:nvSpPr>
          <p:cNvPr id="182" name="Google Shape;182;p20"/>
          <p:cNvSpPr txBox="1"/>
          <p:nvPr/>
        </p:nvSpPr>
        <p:spPr>
          <a:xfrm>
            <a:off x="1370750" y="6902225"/>
            <a:ext cx="1868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Lima</a:t>
            </a:r>
            <a:endParaRPr/>
          </a:p>
        </p:txBody>
      </p:sp>
      <p:sp>
        <p:nvSpPr>
          <p:cNvPr id="183" name="Google Shape;183;p20"/>
          <p:cNvSpPr txBox="1"/>
          <p:nvPr/>
        </p:nvSpPr>
        <p:spPr>
          <a:xfrm>
            <a:off x="1370750" y="581225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Bogotá</a:t>
            </a:r>
            <a:endParaRPr/>
          </a:p>
        </p:txBody>
      </p:sp>
      <p:sp>
        <p:nvSpPr>
          <p:cNvPr id="184" name="Google Shape;184;p20"/>
          <p:cNvSpPr txBox="1"/>
          <p:nvPr/>
        </p:nvSpPr>
        <p:spPr>
          <a:xfrm>
            <a:off x="5341500" y="8619025"/>
            <a:ext cx="19608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Buenos Aires</a:t>
            </a:r>
            <a:endParaRPr/>
          </a:p>
        </p:txBody>
      </p:sp>
      <p:sp>
        <p:nvSpPr>
          <p:cNvPr id="185" name="Google Shape;185;p20"/>
          <p:cNvSpPr txBox="1"/>
          <p:nvPr/>
        </p:nvSpPr>
        <p:spPr>
          <a:xfrm>
            <a:off x="5406775" y="8187325"/>
            <a:ext cx="1868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Montevideo</a:t>
            </a:r>
            <a:endParaRPr/>
          </a:p>
        </p:txBody>
      </p:sp>
      <p:sp>
        <p:nvSpPr>
          <p:cNvPr id="186" name="Google Shape;186;p20"/>
          <p:cNvSpPr txBox="1"/>
          <p:nvPr/>
        </p:nvSpPr>
        <p:spPr>
          <a:xfrm>
            <a:off x="1370750" y="8119900"/>
            <a:ext cx="1626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a:solidFill>
                  <a:srgbClr val="666666"/>
                </a:solidFill>
                <a:latin typeface="Saira"/>
                <a:ea typeface="Saira"/>
                <a:cs typeface="Saira"/>
                <a:sym typeface="Saira"/>
              </a:rPr>
              <a:t>Santiago</a:t>
            </a:r>
            <a:endParaRPr/>
          </a:p>
        </p:txBody>
      </p:sp>
      <p:cxnSp>
        <p:nvCxnSpPr>
          <p:cNvPr id="187" name="Google Shape;187;p20"/>
          <p:cNvCxnSpPr>
            <a:stCxn id="181" idx="1"/>
          </p:cNvCxnSpPr>
          <p:nvPr/>
        </p:nvCxnSpPr>
        <p:spPr>
          <a:xfrm rot="10800000">
            <a:off x="3359750" y="4870175"/>
            <a:ext cx="1087200" cy="0"/>
          </a:xfrm>
          <a:prstGeom prst="straightConnector1">
            <a:avLst/>
          </a:prstGeom>
          <a:noFill/>
          <a:ln cap="flat" cmpd="sng" w="19050">
            <a:solidFill>
              <a:schemeClr val="lt1"/>
            </a:solidFill>
            <a:prstDash val="solid"/>
            <a:round/>
            <a:headEnd len="med" w="med" type="none"/>
            <a:tailEnd len="med" w="med" type="none"/>
          </a:ln>
        </p:spPr>
      </p:cxnSp>
      <p:cxnSp>
        <p:nvCxnSpPr>
          <p:cNvPr id="188" name="Google Shape;188;p20"/>
          <p:cNvCxnSpPr/>
          <p:nvPr/>
        </p:nvCxnSpPr>
        <p:spPr>
          <a:xfrm rot="10800000">
            <a:off x="4654275" y="8560025"/>
            <a:ext cx="701400" cy="334800"/>
          </a:xfrm>
          <a:prstGeom prst="straightConnector1">
            <a:avLst/>
          </a:prstGeom>
          <a:noFill/>
          <a:ln cap="flat" cmpd="sng" w="19050">
            <a:solidFill>
              <a:schemeClr val="lt1"/>
            </a:solidFill>
            <a:prstDash val="solid"/>
            <a:round/>
            <a:headEnd len="med" w="med" type="none"/>
            <a:tailEnd len="med" w="med" type="none"/>
          </a:ln>
        </p:spPr>
      </p:cxnSp>
      <p:cxnSp>
        <p:nvCxnSpPr>
          <p:cNvPr id="189" name="Google Shape;189;p20"/>
          <p:cNvCxnSpPr/>
          <p:nvPr/>
        </p:nvCxnSpPr>
        <p:spPr>
          <a:xfrm flipH="1">
            <a:off x="4750075" y="8533675"/>
            <a:ext cx="656700" cy="58500"/>
          </a:xfrm>
          <a:prstGeom prst="straightConnector1">
            <a:avLst/>
          </a:prstGeom>
          <a:noFill/>
          <a:ln cap="flat" cmpd="sng" w="19050">
            <a:solidFill>
              <a:schemeClr val="lt1"/>
            </a:solidFill>
            <a:prstDash val="solid"/>
            <a:round/>
            <a:headEnd len="med" w="med" type="none"/>
            <a:tailEnd len="med" w="med" type="none"/>
          </a:ln>
        </p:spPr>
      </p:cxnSp>
      <p:cxnSp>
        <p:nvCxnSpPr>
          <p:cNvPr id="190" name="Google Shape;190;p20"/>
          <p:cNvCxnSpPr/>
          <p:nvPr/>
        </p:nvCxnSpPr>
        <p:spPr>
          <a:xfrm rot="10800000">
            <a:off x="2597750" y="6089375"/>
            <a:ext cx="1087200" cy="0"/>
          </a:xfrm>
          <a:prstGeom prst="straightConnector1">
            <a:avLst/>
          </a:prstGeom>
          <a:noFill/>
          <a:ln cap="flat" cmpd="sng" w="19050">
            <a:solidFill>
              <a:schemeClr val="lt1"/>
            </a:solidFill>
            <a:prstDash val="solid"/>
            <a:round/>
            <a:headEnd len="med" w="med" type="none"/>
            <a:tailEnd len="med" w="med" type="none"/>
          </a:ln>
        </p:spPr>
      </p:cxnSp>
      <p:cxnSp>
        <p:nvCxnSpPr>
          <p:cNvPr id="191" name="Google Shape;191;p20"/>
          <p:cNvCxnSpPr/>
          <p:nvPr/>
        </p:nvCxnSpPr>
        <p:spPr>
          <a:xfrm rot="10800000">
            <a:off x="2750000" y="7156175"/>
            <a:ext cx="820500" cy="0"/>
          </a:xfrm>
          <a:prstGeom prst="straightConnector1">
            <a:avLst/>
          </a:prstGeom>
          <a:noFill/>
          <a:ln cap="flat" cmpd="sng" w="19050">
            <a:solidFill>
              <a:schemeClr val="lt1"/>
            </a:solidFill>
            <a:prstDash val="solid"/>
            <a:round/>
            <a:headEnd len="med" w="med" type="none"/>
            <a:tailEnd len="med" w="med" type="none"/>
          </a:ln>
        </p:spPr>
      </p:cxnSp>
      <p:cxnSp>
        <p:nvCxnSpPr>
          <p:cNvPr id="192" name="Google Shape;192;p20"/>
          <p:cNvCxnSpPr/>
          <p:nvPr/>
        </p:nvCxnSpPr>
        <p:spPr>
          <a:xfrm rot="10800000">
            <a:off x="2902500" y="8451575"/>
            <a:ext cx="954900" cy="0"/>
          </a:xfrm>
          <a:prstGeom prst="straightConnector1">
            <a:avLst/>
          </a:prstGeom>
          <a:noFill/>
          <a:ln cap="flat" cmpd="sng" w="19050">
            <a:solidFill>
              <a:schemeClr val="lt1"/>
            </a:solidFill>
            <a:prstDash val="solid"/>
            <a:round/>
            <a:headEnd len="med" w="med" type="none"/>
            <a:tailEnd len="med" w="med" type="none"/>
          </a:ln>
        </p:spPr>
      </p:cxnSp>
      <p:pic>
        <p:nvPicPr>
          <p:cNvPr id="193" name="Google Shape;193;p20"/>
          <p:cNvPicPr preferRelativeResize="0"/>
          <p:nvPr/>
        </p:nvPicPr>
        <p:blipFill>
          <a:blip r:embed="rId4">
            <a:alphaModFix/>
          </a:blip>
          <a:stretch>
            <a:fillRect/>
          </a:stretch>
        </p:blipFill>
        <p:spPr>
          <a:xfrm>
            <a:off x="0" y="8495900"/>
            <a:ext cx="781050" cy="1409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1"/>
          <p:cNvSpPr/>
          <p:nvPr/>
        </p:nvSpPr>
        <p:spPr>
          <a:xfrm>
            <a:off x="16125" y="5404200"/>
            <a:ext cx="7560000" cy="50355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00" name="Google Shape;200;p21"/>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s" sz="4500">
                <a:solidFill>
                  <a:schemeClr val="lt1"/>
                </a:solidFill>
                <a:latin typeface="Saira"/>
                <a:ea typeface="Saira"/>
                <a:cs typeface="Saira"/>
                <a:sym typeface="Saira"/>
              </a:rPr>
              <a:t>VIDEO</a:t>
            </a:r>
            <a:endParaRPr b="1" sz="4500">
              <a:solidFill>
                <a:schemeClr val="lt1"/>
              </a:solidFill>
              <a:latin typeface="Saira"/>
              <a:ea typeface="Saira"/>
              <a:cs typeface="Saira"/>
              <a:sym typeface="Saira"/>
            </a:endParaRPr>
          </a:p>
          <a:p>
            <a:pPr indent="0" lvl="0" marL="0" rtl="0" algn="ctr">
              <a:spcBef>
                <a:spcPts val="0"/>
              </a:spcBef>
              <a:spcAft>
                <a:spcPts val="0"/>
              </a:spcAft>
              <a:buClr>
                <a:schemeClr val="dk1"/>
              </a:buClr>
              <a:buSzPts val="1100"/>
              <a:buFont typeface="Arial"/>
              <a:buNone/>
            </a:pPr>
            <a:r>
              <a:rPr b="1" lang="es" sz="4500">
                <a:solidFill>
                  <a:schemeClr val="lt1"/>
                </a:solidFill>
                <a:latin typeface="Saira"/>
                <a:ea typeface="Saira"/>
                <a:cs typeface="Saira"/>
                <a:sym typeface="Saira"/>
              </a:rPr>
              <a:t>SEGURIDAD</a:t>
            </a:r>
            <a:endParaRPr b="1" sz="4500">
              <a:solidFill>
                <a:schemeClr val="lt1"/>
              </a:solidFill>
              <a:latin typeface="Saira"/>
              <a:ea typeface="Saira"/>
              <a:cs typeface="Saira"/>
              <a:sym typeface="Saira"/>
            </a:endParaRPr>
          </a:p>
        </p:txBody>
      </p:sp>
      <p:pic>
        <p:nvPicPr>
          <p:cNvPr id="201" name="Google Shape;201;p21"/>
          <p:cNvPicPr preferRelativeResize="0"/>
          <p:nvPr/>
        </p:nvPicPr>
        <p:blipFill>
          <a:blip r:embed="rId3">
            <a:alphaModFix/>
          </a:blip>
          <a:stretch>
            <a:fillRect/>
          </a:stretch>
        </p:blipFill>
        <p:spPr>
          <a:xfrm>
            <a:off x="341200" y="2630825"/>
            <a:ext cx="6877600" cy="2073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2"/>
          <p:cNvSpPr/>
          <p:nvPr/>
        </p:nvSpPr>
        <p:spPr>
          <a:xfrm>
            <a:off x="0" y="2774275"/>
            <a:ext cx="7592100" cy="76659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2"/>
          <p:cNvSpPr txBox="1"/>
          <p:nvPr>
            <p:ph type="ctrTitle"/>
          </p:nvPr>
        </p:nvSpPr>
        <p:spPr>
          <a:xfrm>
            <a:off x="81250" y="1160950"/>
            <a:ext cx="7397400" cy="14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t>P</a:t>
            </a:r>
            <a:r>
              <a:rPr lang="es"/>
              <a:t>rincipales tecnologías en video seguridad</a:t>
            </a:r>
            <a:endParaRPr/>
          </a:p>
        </p:txBody>
      </p:sp>
      <p:sp>
        <p:nvSpPr>
          <p:cNvPr id="208" name="Google Shape;208;p22"/>
          <p:cNvSpPr txBox="1"/>
          <p:nvPr>
            <p:ph idx="1" type="subTitle"/>
          </p:nvPr>
        </p:nvSpPr>
        <p:spPr>
          <a:xfrm>
            <a:off x="118600" y="3344500"/>
            <a:ext cx="7133700" cy="43191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rPr lang="es" sz="1800">
                <a:solidFill>
                  <a:srgbClr val="404040"/>
                </a:solidFill>
              </a:rPr>
              <a:t>Con condiciones de luz en constante cambio, áreas amplias que cubrir, mil detalles que capturar, necesita tecnologías de vigilancia avanzadas que protejan su perímetro y mantengan su negocio funcionando de manera más inteligente durante el día y la noche.</a:t>
            </a:r>
            <a:endParaRPr sz="1800">
              <a:solidFill>
                <a:srgbClr val="404040"/>
              </a:solidFill>
            </a:endParaRPr>
          </a:p>
          <a:p>
            <a:pPr indent="0" lvl="0" marL="457200" rtl="0" algn="l">
              <a:lnSpc>
                <a:spcPct val="100000"/>
              </a:lnSpc>
              <a:spcBef>
                <a:spcPts val="0"/>
              </a:spcBef>
              <a:spcAft>
                <a:spcPts val="0"/>
              </a:spcAft>
              <a:buNone/>
            </a:pPr>
            <a:r>
              <a:t/>
            </a:r>
            <a:endParaRPr sz="1800">
              <a:solidFill>
                <a:srgbClr val="404040"/>
              </a:solidFill>
            </a:endParaRPr>
          </a:p>
          <a:p>
            <a:pPr indent="0" lvl="0" marL="457200" rtl="0" algn="l">
              <a:lnSpc>
                <a:spcPct val="100000"/>
              </a:lnSpc>
              <a:spcBef>
                <a:spcPts val="0"/>
              </a:spcBef>
              <a:spcAft>
                <a:spcPts val="0"/>
              </a:spcAft>
              <a:buClr>
                <a:schemeClr val="dk1"/>
              </a:buClr>
              <a:buSzPts val="1100"/>
              <a:buFont typeface="Arial"/>
              <a:buNone/>
            </a:pPr>
            <a:r>
              <a:t/>
            </a:r>
            <a:endParaRPr sz="1800">
              <a:solidFill>
                <a:srgbClr val="404040"/>
              </a:solidFill>
            </a:endParaRPr>
          </a:p>
          <a:p>
            <a:pPr indent="0" lvl="0" marL="457200" rtl="0" algn="l">
              <a:lnSpc>
                <a:spcPct val="100000"/>
              </a:lnSpc>
              <a:spcBef>
                <a:spcPts val="0"/>
              </a:spcBef>
              <a:spcAft>
                <a:spcPts val="0"/>
              </a:spcAft>
              <a:buNone/>
            </a:pPr>
            <a:r>
              <a:rPr lang="es" sz="1800">
                <a:solidFill>
                  <a:srgbClr val="404040"/>
                </a:solidFill>
              </a:rPr>
              <a:t>En INTELLLIHELP junto con HIKVISION sabemos lo que significa sentir siempre la urgencia de la seguridad de su negocio y sus clientes. Con esas preocupaciones en mente, investigamos y desarrollamos continuamente tecnologías líderes para implementar productos de última generación en el mercado</a:t>
            </a:r>
            <a:endParaRPr b="1" sz="1600">
              <a:solidFill>
                <a:schemeClr val="dk2"/>
              </a:solidFill>
            </a:endParaRPr>
          </a:p>
        </p:txBody>
      </p:sp>
      <p:pic>
        <p:nvPicPr>
          <p:cNvPr id="209" name="Google Shape;209;p22"/>
          <p:cNvPicPr preferRelativeResize="0"/>
          <p:nvPr/>
        </p:nvPicPr>
        <p:blipFill rotWithShape="1">
          <a:blip r:embed="rId3">
            <a:alphaModFix/>
          </a:blip>
          <a:srcRect b="68128" l="0" r="0" t="0"/>
          <a:stretch/>
        </p:blipFill>
        <p:spPr>
          <a:xfrm>
            <a:off x="0" y="8096425"/>
            <a:ext cx="6677025" cy="23435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3"/>
          <p:cNvSpPr/>
          <p:nvPr/>
        </p:nvSpPr>
        <p:spPr>
          <a:xfrm>
            <a:off x="0" y="2774275"/>
            <a:ext cx="7592100" cy="76659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3"/>
          <p:cNvSpPr txBox="1"/>
          <p:nvPr>
            <p:ph type="ctrTitle"/>
          </p:nvPr>
        </p:nvSpPr>
        <p:spPr>
          <a:xfrm>
            <a:off x="0" y="1511300"/>
            <a:ext cx="7560000" cy="103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D</a:t>
            </a:r>
            <a:r>
              <a:rPr lang="es"/>
              <a:t>eep learning</a:t>
            </a:r>
            <a:endParaRPr/>
          </a:p>
        </p:txBody>
      </p:sp>
      <p:sp>
        <p:nvSpPr>
          <p:cNvPr id="216" name="Google Shape;216;p23"/>
          <p:cNvSpPr txBox="1"/>
          <p:nvPr/>
        </p:nvSpPr>
        <p:spPr>
          <a:xfrm>
            <a:off x="674200" y="3186850"/>
            <a:ext cx="6211500" cy="6378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tecnología Deep Learning es un tipo de aprendizaje automático que capacita a una computadora para realizar tareas similares a las humanas, como reconocer el habla, clasificar imágenes, detectar objetos e incluso describir contenido. Un ejemplo de la vida real son los asistentes virtuales, como Siri y Cortana, que se basan, en parte, en el aprendizaje profundo.</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En lugar de organizar los datos para que se ejecuten a través de ecuaciones predefinidas, la tecnología Deep Learning establece parámetros básicos sobre los datos y entrena a la computadora para que aprenda por sí misma al reconocer patrones utilizando capas de procesamiento. Los rápidos desarrollos de algoritmos, redes neuronales, interfaces hombre-máquina y potencia informática ahora están llevando las aplicaciones de aprendizaje profundo a nuevas alturas.</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p:txBody>
      </p:sp>
      <p:pic>
        <p:nvPicPr>
          <p:cNvPr id="217" name="Google Shape;217;p23"/>
          <p:cNvPicPr preferRelativeResize="0"/>
          <p:nvPr/>
        </p:nvPicPr>
        <p:blipFill>
          <a:blip r:embed="rId3">
            <a:alphaModFix/>
          </a:blip>
          <a:stretch>
            <a:fillRect/>
          </a:stretch>
        </p:blipFill>
        <p:spPr>
          <a:xfrm rot="5400000">
            <a:off x="5545450" y="8425463"/>
            <a:ext cx="419100" cy="3609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4"/>
          <p:cNvSpPr/>
          <p:nvPr/>
        </p:nvSpPr>
        <p:spPr>
          <a:xfrm>
            <a:off x="0" y="8664225"/>
            <a:ext cx="7592100" cy="1791600"/>
          </a:xfrm>
          <a:prstGeom prst="rect">
            <a:avLst/>
          </a:prstGeom>
          <a:solidFill>
            <a:srgbClr val="6C3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030A0"/>
              </a:solidFill>
            </a:endParaRPr>
          </a:p>
        </p:txBody>
      </p:sp>
      <p:sp>
        <p:nvSpPr>
          <p:cNvPr id="223" name="Google Shape;223;p24"/>
          <p:cNvSpPr/>
          <p:nvPr/>
        </p:nvSpPr>
        <p:spPr>
          <a:xfrm>
            <a:off x="0" y="2774275"/>
            <a:ext cx="7592100" cy="58899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4"/>
          <p:cNvSpPr txBox="1"/>
          <p:nvPr/>
        </p:nvSpPr>
        <p:spPr>
          <a:xfrm>
            <a:off x="674200" y="3088825"/>
            <a:ext cx="6416700" cy="7111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tecnología Deep Learning también se ha extendido por la industria de la seguridad, permitiendo una serie de soluciones para respaldar la seguridad mejorada del sitio y la eficiencia operativa. Los beneficios del aprendizaje profundo para el reconocimiento de atributos y la clasificación de imágenes lo hacen enormemente valioso en el campo de la seguridad.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lt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lt1"/>
                </a:solidFill>
                <a:latin typeface="Saira"/>
                <a:ea typeface="Saira"/>
                <a:cs typeface="Saira"/>
                <a:sym typeface="Saira"/>
              </a:rPr>
              <a:t>El sistema Deep Learning contempla las siguientes características distintivas en cuanto a tecnología de seguridad HIKVISION.</a:t>
            </a:r>
            <a:endParaRPr sz="1800">
              <a:solidFill>
                <a:schemeClr val="dk1"/>
              </a:solidFill>
              <a:latin typeface="Saira"/>
              <a:ea typeface="Saira"/>
              <a:cs typeface="Saira"/>
              <a:sym typeface="Saira"/>
            </a:endParaRPr>
          </a:p>
        </p:txBody>
      </p:sp>
      <p:pic>
        <p:nvPicPr>
          <p:cNvPr descr="mediaIamge" id="225" name="Google Shape;225;p24"/>
          <p:cNvPicPr preferRelativeResize="0"/>
          <p:nvPr/>
        </p:nvPicPr>
        <p:blipFill rotWithShape="1">
          <a:blip r:embed="rId3">
            <a:alphaModFix/>
          </a:blip>
          <a:srcRect b="0" l="31968" r="0" t="0"/>
          <a:stretch/>
        </p:blipFill>
        <p:spPr>
          <a:xfrm>
            <a:off x="750400" y="5925700"/>
            <a:ext cx="2756876" cy="2098250"/>
          </a:xfrm>
          <a:prstGeom prst="rect">
            <a:avLst/>
          </a:prstGeom>
          <a:noFill/>
          <a:ln>
            <a:noFill/>
          </a:ln>
        </p:spPr>
      </p:pic>
      <p:sp>
        <p:nvSpPr>
          <p:cNvPr id="226" name="Google Shape;226;p24"/>
          <p:cNvSpPr txBox="1"/>
          <p:nvPr>
            <p:ph type="ctrTitle"/>
          </p:nvPr>
        </p:nvSpPr>
        <p:spPr>
          <a:xfrm>
            <a:off x="0" y="1511300"/>
            <a:ext cx="7560000" cy="103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Deep learning</a:t>
            </a:r>
            <a:endParaRPr/>
          </a:p>
        </p:txBody>
      </p:sp>
      <p:sp>
        <p:nvSpPr>
          <p:cNvPr id="227" name="Google Shape;227;p24"/>
          <p:cNvSpPr txBox="1"/>
          <p:nvPr/>
        </p:nvSpPr>
        <p:spPr>
          <a:xfrm>
            <a:off x="3785025" y="6100375"/>
            <a:ext cx="3218700" cy="1791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Toca todos los aspectos de la industria de la seguridad, desde la detección facial y de vehículos hasta el análisis de comportamiento.</a:t>
            </a:r>
            <a:endParaRPr sz="1800"/>
          </a:p>
        </p:txBody>
      </p:sp>
      <p:cxnSp>
        <p:nvCxnSpPr>
          <p:cNvPr id="228" name="Google Shape;228;p24"/>
          <p:cNvCxnSpPr/>
          <p:nvPr/>
        </p:nvCxnSpPr>
        <p:spPr>
          <a:xfrm>
            <a:off x="718975" y="8415025"/>
            <a:ext cx="6371700" cy="0"/>
          </a:xfrm>
          <a:prstGeom prst="straightConnector1">
            <a:avLst/>
          </a:prstGeom>
          <a:noFill/>
          <a:ln cap="flat" cmpd="sng" w="19050">
            <a:solidFill>
              <a:srgbClr val="D9D9D9"/>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5"/>
          <p:cNvSpPr/>
          <p:nvPr/>
        </p:nvSpPr>
        <p:spPr>
          <a:xfrm>
            <a:off x="16125" y="5404200"/>
            <a:ext cx="7560000" cy="50355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5"/>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35" name="Google Shape;235;p25"/>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R</a:t>
            </a:r>
            <a:r>
              <a:rPr b="1" lang="es" sz="4500">
                <a:solidFill>
                  <a:schemeClr val="lt1"/>
                </a:solidFill>
                <a:latin typeface="Saira"/>
                <a:ea typeface="Saira"/>
                <a:cs typeface="Saira"/>
                <a:sym typeface="Saira"/>
              </a:rPr>
              <a:t>econocimiento</a:t>
            </a:r>
            <a:endParaRPr b="1" sz="4500">
              <a:solidFill>
                <a:schemeClr val="lt1"/>
              </a:solidFill>
              <a:latin typeface="Saira"/>
              <a:ea typeface="Saira"/>
              <a:cs typeface="Saira"/>
              <a:sym typeface="Saira"/>
            </a:endParaRPr>
          </a:p>
          <a:p>
            <a:pPr indent="0" lvl="0" marL="0" rtl="0" algn="ctr">
              <a:spcBef>
                <a:spcPts val="0"/>
              </a:spcBef>
              <a:spcAft>
                <a:spcPts val="0"/>
              </a:spcAft>
              <a:buNone/>
            </a:pPr>
            <a:r>
              <a:rPr b="1" lang="es" sz="4500">
                <a:solidFill>
                  <a:schemeClr val="lt1"/>
                </a:solidFill>
                <a:latin typeface="Saira"/>
                <a:ea typeface="Saira"/>
                <a:cs typeface="Saira"/>
                <a:sym typeface="Saira"/>
              </a:rPr>
              <a:t>facial</a:t>
            </a:r>
            <a:endParaRPr>
              <a:solidFill>
                <a:schemeClr val="lt1"/>
              </a:solidFill>
            </a:endParaRPr>
          </a:p>
        </p:txBody>
      </p:sp>
      <p:sp>
        <p:nvSpPr>
          <p:cNvPr id="236" name="Google Shape;236;p25"/>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1</a:t>
            </a:r>
            <a:endParaRPr b="1" sz="30000">
              <a:solidFill>
                <a:schemeClr val="lt2"/>
              </a:solidFill>
              <a:latin typeface="Saira"/>
              <a:ea typeface="Saira"/>
              <a:cs typeface="Saira"/>
              <a:sym typeface="Saira"/>
            </a:endParaRPr>
          </a:p>
        </p:txBody>
      </p:sp>
      <p:pic>
        <p:nvPicPr>
          <p:cNvPr id="237" name="Google Shape;237;p25"/>
          <p:cNvPicPr preferRelativeResize="0"/>
          <p:nvPr/>
        </p:nvPicPr>
        <p:blipFill>
          <a:blip r:embed="rId3">
            <a:alphaModFix/>
          </a:blip>
          <a:stretch>
            <a:fillRect/>
          </a:stretch>
        </p:blipFill>
        <p:spPr>
          <a:xfrm>
            <a:off x="2620675" y="2773938"/>
            <a:ext cx="3238500" cy="2200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6"/>
          <p:cNvSpPr/>
          <p:nvPr/>
        </p:nvSpPr>
        <p:spPr>
          <a:xfrm>
            <a:off x="0" y="2774275"/>
            <a:ext cx="7592100" cy="76656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6"/>
          <p:cNvSpPr txBox="1"/>
          <p:nvPr>
            <p:ph type="ctrTitle"/>
          </p:nvPr>
        </p:nvSpPr>
        <p:spPr>
          <a:xfrm>
            <a:off x="257700" y="1511299"/>
            <a:ext cx="7044600" cy="103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1. </a:t>
            </a:r>
            <a:r>
              <a:rPr lang="es"/>
              <a:t>R</a:t>
            </a:r>
            <a:r>
              <a:rPr lang="es"/>
              <a:t>econocimiento facial</a:t>
            </a:r>
            <a:endParaRPr/>
          </a:p>
        </p:txBody>
      </p:sp>
      <p:sp>
        <p:nvSpPr>
          <p:cNvPr id="244" name="Google Shape;244;p26"/>
          <p:cNvSpPr txBox="1"/>
          <p:nvPr/>
        </p:nvSpPr>
        <p:spPr>
          <a:xfrm>
            <a:off x="674200" y="3817350"/>
            <a:ext cx="6211500" cy="67788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Recientemente, se han desarrollado nuevas y poderosas tecnologías, como el aprendizaje automático y la inteligencia artificial, para ofrecer un nivel completamente nuevo de seguridad. Las soluciones actuales de captura y grabación de video pueden grabar imágenes faciales y compararlas con una precisión increíble. Y Hikvision está justo a la vanguardia de este nuevo y emocionante horizonte para proteger a nuestras comunidades, a nuestros seres queridos y a nuestra propiedad.</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rPr lang="es" sz="1800">
                <a:solidFill>
                  <a:schemeClr val="dk1"/>
                </a:solidFill>
                <a:latin typeface="Saira"/>
                <a:ea typeface="Saira"/>
                <a:cs typeface="Saira"/>
                <a:sym typeface="Saira"/>
              </a:rPr>
              <a:t>Hay muchas maneras de usar el reconocimiento facial para mantener a las personas a salvo, incrementar las actividades comerciales y mejorar nuestra vida cotidiana con servicios optimizados. Aquí presentamos un vistazo sobre cómo funciona el reconocimiento facial y cómo podemos usarlo para que el mundo sea más seguro cada vez que lo necesitemos.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pic>
        <p:nvPicPr>
          <p:cNvPr id="245" name="Google Shape;245;p26"/>
          <p:cNvPicPr preferRelativeResize="0"/>
          <p:nvPr/>
        </p:nvPicPr>
        <p:blipFill>
          <a:blip r:embed="rId3">
            <a:alphaModFix/>
          </a:blip>
          <a:stretch>
            <a:fillRect/>
          </a:stretch>
        </p:blipFill>
        <p:spPr>
          <a:xfrm rot="5400000">
            <a:off x="5545450" y="8425338"/>
            <a:ext cx="419100" cy="3609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7"/>
          <p:cNvSpPr/>
          <p:nvPr/>
        </p:nvSpPr>
        <p:spPr>
          <a:xfrm>
            <a:off x="16125" y="5404200"/>
            <a:ext cx="7560000" cy="50355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7"/>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52" name="Google Shape;252;p27"/>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S</a:t>
            </a:r>
            <a:r>
              <a:rPr b="1" lang="es" sz="4500">
                <a:solidFill>
                  <a:schemeClr val="lt1"/>
                </a:solidFill>
                <a:latin typeface="Saira"/>
                <a:ea typeface="Saira"/>
                <a:cs typeface="Saira"/>
                <a:sym typeface="Saira"/>
              </a:rPr>
              <a:t>istema MinMoe de reconocimiento facial</a:t>
            </a:r>
            <a:endParaRPr>
              <a:solidFill>
                <a:schemeClr val="lt1"/>
              </a:solidFill>
            </a:endParaRPr>
          </a:p>
        </p:txBody>
      </p:sp>
      <p:sp>
        <p:nvSpPr>
          <p:cNvPr id="253" name="Google Shape;253;p27"/>
          <p:cNvSpPr txBox="1"/>
          <p:nvPr/>
        </p:nvSpPr>
        <p:spPr>
          <a:xfrm>
            <a:off x="257700" y="1371675"/>
            <a:ext cx="71223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1.1</a:t>
            </a:r>
            <a:endParaRPr b="1" sz="30000">
              <a:solidFill>
                <a:schemeClr val="lt2"/>
              </a:solidFill>
              <a:latin typeface="Saira"/>
              <a:ea typeface="Saira"/>
              <a:cs typeface="Saira"/>
              <a:sym typeface="Saira"/>
            </a:endParaRPr>
          </a:p>
        </p:txBody>
      </p:sp>
      <p:pic>
        <p:nvPicPr>
          <p:cNvPr id="254" name="Google Shape;254;p27"/>
          <p:cNvPicPr preferRelativeResize="0"/>
          <p:nvPr/>
        </p:nvPicPr>
        <p:blipFill>
          <a:blip r:embed="rId3">
            <a:alphaModFix/>
          </a:blip>
          <a:stretch>
            <a:fillRect/>
          </a:stretch>
        </p:blipFill>
        <p:spPr>
          <a:xfrm>
            <a:off x="5004725" y="3236500"/>
            <a:ext cx="1998125" cy="1646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8"/>
          <p:cNvSpPr/>
          <p:nvPr/>
        </p:nvSpPr>
        <p:spPr>
          <a:xfrm>
            <a:off x="0" y="7908525"/>
            <a:ext cx="7592100" cy="2547300"/>
          </a:xfrm>
          <a:prstGeom prst="rect">
            <a:avLst/>
          </a:prstGeom>
          <a:solidFill>
            <a:srgbClr val="6C3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030A0"/>
              </a:solidFill>
            </a:endParaRPr>
          </a:p>
        </p:txBody>
      </p:sp>
      <p:sp>
        <p:nvSpPr>
          <p:cNvPr id="260" name="Google Shape;260;p28"/>
          <p:cNvSpPr/>
          <p:nvPr/>
        </p:nvSpPr>
        <p:spPr>
          <a:xfrm>
            <a:off x="0" y="2774275"/>
            <a:ext cx="7592100" cy="51342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8"/>
          <p:cNvSpPr txBox="1"/>
          <p:nvPr>
            <p:ph type="ctrTitle"/>
          </p:nvPr>
        </p:nvSpPr>
        <p:spPr>
          <a:xfrm>
            <a:off x="257700" y="1511299"/>
            <a:ext cx="7044600" cy="1039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1</a:t>
            </a:r>
            <a:r>
              <a:rPr lang="es"/>
              <a:t>.1 </a:t>
            </a:r>
            <a:r>
              <a:rPr lang="es"/>
              <a:t>Sistema Minmoe de reconocimiento facial</a:t>
            </a:r>
            <a:endParaRPr/>
          </a:p>
        </p:txBody>
      </p:sp>
      <p:sp>
        <p:nvSpPr>
          <p:cNvPr id="262" name="Google Shape;262;p28"/>
          <p:cNvSpPr txBox="1"/>
          <p:nvPr/>
        </p:nvSpPr>
        <p:spPr>
          <a:xfrm>
            <a:off x="674200" y="3428400"/>
            <a:ext cx="6211500" cy="2789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sz="1800">
                <a:solidFill>
                  <a:srgbClr val="6C3F99"/>
                </a:solidFill>
                <a:latin typeface="Saira"/>
                <a:ea typeface="Saira"/>
                <a:cs typeface="Saira"/>
                <a:sym typeface="Saira"/>
              </a:rPr>
              <a:t>CARACTERÍSTICAS:</a:t>
            </a:r>
            <a:endParaRPr b="1" sz="1800">
              <a:solidFill>
                <a:srgbClr val="6C3F99"/>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b="1" sz="1800">
              <a:solidFill>
                <a:srgbClr val="6C3F99"/>
              </a:solidFill>
              <a:latin typeface="Saira"/>
              <a:ea typeface="Saira"/>
              <a:cs typeface="Saira"/>
              <a:sym typeface="Saira"/>
            </a:endParaRPr>
          </a:p>
          <a:p>
            <a:pPr indent="-342900" lvl="0" marL="457200" rtl="0" algn="l">
              <a:lnSpc>
                <a:spcPct val="2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Velocidad y precisión</a:t>
            </a:r>
            <a:endParaRPr sz="1800">
              <a:solidFill>
                <a:schemeClr val="dk1"/>
              </a:solidFill>
              <a:latin typeface="Saira"/>
              <a:ea typeface="Saira"/>
              <a:cs typeface="Saira"/>
              <a:sym typeface="Saira"/>
            </a:endParaRPr>
          </a:p>
          <a:p>
            <a:pPr indent="-342900" lvl="0" marL="457200" rtl="0" algn="l">
              <a:lnSpc>
                <a:spcPct val="2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Escenarios obscuros</a:t>
            </a:r>
            <a:endParaRPr sz="1800">
              <a:solidFill>
                <a:schemeClr val="dk1"/>
              </a:solidFill>
              <a:latin typeface="Saira"/>
              <a:ea typeface="Saira"/>
              <a:cs typeface="Saira"/>
              <a:sym typeface="Saira"/>
            </a:endParaRPr>
          </a:p>
          <a:p>
            <a:pPr indent="-342900" lvl="0" marL="457200" rtl="0" algn="l">
              <a:lnSpc>
                <a:spcPct val="2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Fraude (anti-suplantación facial)</a:t>
            </a:r>
            <a:endParaRPr sz="1800">
              <a:solidFill>
                <a:schemeClr val="dk1"/>
              </a:solidFill>
              <a:latin typeface="Saira"/>
              <a:ea typeface="Saira"/>
              <a:cs typeface="Saira"/>
              <a:sym typeface="Saira"/>
            </a:endParaRPr>
          </a:p>
          <a:p>
            <a:pPr indent="-342900" lvl="0" marL="457200" rtl="0" algn="l">
              <a:lnSpc>
                <a:spcPct val="2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Gestión remota</a:t>
            </a:r>
            <a:endParaRPr sz="1800">
              <a:solidFill>
                <a:schemeClr val="dk1"/>
              </a:solidFill>
              <a:latin typeface="Saira"/>
              <a:ea typeface="Saira"/>
              <a:cs typeface="Saira"/>
              <a:sym typeface="Saira"/>
            </a:endParaRPr>
          </a:p>
        </p:txBody>
      </p:sp>
      <p:pic>
        <p:nvPicPr>
          <p:cNvPr id="263" name="Google Shape;263;p28"/>
          <p:cNvPicPr preferRelativeResize="0"/>
          <p:nvPr/>
        </p:nvPicPr>
        <p:blipFill>
          <a:blip r:embed="rId3">
            <a:alphaModFix/>
          </a:blip>
          <a:stretch>
            <a:fillRect/>
          </a:stretch>
        </p:blipFill>
        <p:spPr>
          <a:xfrm rot="5400000">
            <a:off x="1371588" y="7134688"/>
            <a:ext cx="1933575" cy="4676775"/>
          </a:xfrm>
          <a:prstGeom prst="rect">
            <a:avLst/>
          </a:prstGeom>
          <a:noFill/>
          <a:ln>
            <a:noFill/>
          </a:ln>
        </p:spPr>
      </p:pic>
      <p:pic>
        <p:nvPicPr>
          <p:cNvPr id="264" name="Google Shape;264;p28"/>
          <p:cNvPicPr preferRelativeResize="0"/>
          <p:nvPr/>
        </p:nvPicPr>
        <p:blipFill rotWithShape="1">
          <a:blip r:embed="rId4">
            <a:alphaModFix/>
          </a:blip>
          <a:srcRect b="16173" l="0" r="-150" t="12357"/>
          <a:stretch/>
        </p:blipFill>
        <p:spPr>
          <a:xfrm>
            <a:off x="3919800" y="6291075"/>
            <a:ext cx="3138300" cy="3104100"/>
          </a:xfrm>
          <a:prstGeom prst="ellipse">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9"/>
          <p:cNvSpPr/>
          <p:nvPr/>
        </p:nvSpPr>
        <p:spPr>
          <a:xfrm>
            <a:off x="0" y="2850475"/>
            <a:ext cx="7592100" cy="5188800"/>
          </a:xfrm>
          <a:prstGeom prst="rect">
            <a:avLst/>
          </a:prstGeom>
          <a:solidFill>
            <a:srgbClr val="7030A0">
              <a:alpha val="1606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030A0"/>
              </a:solidFill>
            </a:endParaRPr>
          </a:p>
        </p:txBody>
      </p:sp>
      <p:sp>
        <p:nvSpPr>
          <p:cNvPr id="270" name="Google Shape;270;p29"/>
          <p:cNvSpPr/>
          <p:nvPr/>
        </p:nvSpPr>
        <p:spPr>
          <a:xfrm>
            <a:off x="0" y="5212675"/>
            <a:ext cx="7592100" cy="2826600"/>
          </a:xfrm>
          <a:prstGeom prst="rect">
            <a:avLst/>
          </a:prstGeom>
          <a:solidFill>
            <a:srgbClr val="7030A0">
              <a:alpha val="1606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030A0"/>
              </a:solidFill>
            </a:endParaRPr>
          </a:p>
        </p:txBody>
      </p:sp>
      <p:sp>
        <p:nvSpPr>
          <p:cNvPr id="271" name="Google Shape;271;p29"/>
          <p:cNvSpPr/>
          <p:nvPr/>
        </p:nvSpPr>
        <p:spPr>
          <a:xfrm>
            <a:off x="0" y="6503475"/>
            <a:ext cx="7592100" cy="1535700"/>
          </a:xfrm>
          <a:prstGeom prst="rect">
            <a:avLst/>
          </a:prstGeom>
          <a:solidFill>
            <a:srgbClr val="7030A0">
              <a:alpha val="1606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030A0"/>
              </a:solidFill>
            </a:endParaRPr>
          </a:p>
        </p:txBody>
      </p:sp>
      <p:sp>
        <p:nvSpPr>
          <p:cNvPr id="272" name="Google Shape;272;p29"/>
          <p:cNvSpPr/>
          <p:nvPr/>
        </p:nvSpPr>
        <p:spPr>
          <a:xfrm>
            <a:off x="0" y="7908525"/>
            <a:ext cx="7592100" cy="2547300"/>
          </a:xfrm>
          <a:prstGeom prst="rect">
            <a:avLst/>
          </a:prstGeom>
          <a:solidFill>
            <a:srgbClr val="6C3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030A0"/>
              </a:solidFill>
            </a:endParaRPr>
          </a:p>
        </p:txBody>
      </p:sp>
      <p:sp>
        <p:nvSpPr>
          <p:cNvPr id="273" name="Google Shape;273;p29"/>
          <p:cNvSpPr txBox="1"/>
          <p:nvPr>
            <p:ph type="ctrTitle"/>
          </p:nvPr>
        </p:nvSpPr>
        <p:spPr>
          <a:xfrm>
            <a:off x="178000" y="1495349"/>
            <a:ext cx="7044600" cy="1039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27500"/>
              <a:buFont typeface="Arial"/>
              <a:buNone/>
            </a:pPr>
            <a:r>
              <a:rPr lang="es"/>
              <a:t>1.1 Sistema Minmoe de reconocimiento facial</a:t>
            </a:r>
            <a:endParaRPr/>
          </a:p>
        </p:txBody>
      </p:sp>
      <p:sp>
        <p:nvSpPr>
          <p:cNvPr id="274" name="Google Shape;274;p29"/>
          <p:cNvSpPr txBox="1"/>
          <p:nvPr/>
        </p:nvSpPr>
        <p:spPr>
          <a:xfrm>
            <a:off x="1184775" y="8510950"/>
            <a:ext cx="2406300" cy="726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sz="1600">
                <a:solidFill>
                  <a:schemeClr val="lt1"/>
                </a:solidFill>
                <a:latin typeface="Saira"/>
                <a:ea typeface="Saira"/>
                <a:cs typeface="Saira"/>
                <a:sym typeface="Saira"/>
              </a:rPr>
              <a:t>Control de acceso con reconocimiento facial</a:t>
            </a:r>
            <a:endParaRPr b="1" sz="1600">
              <a:solidFill>
                <a:schemeClr val="lt1"/>
              </a:solidFill>
              <a:latin typeface="Saira"/>
              <a:ea typeface="Saira"/>
              <a:cs typeface="Saira"/>
              <a:sym typeface="Saira"/>
            </a:endParaRPr>
          </a:p>
        </p:txBody>
      </p:sp>
      <p:sp>
        <p:nvSpPr>
          <p:cNvPr id="275" name="Google Shape;275;p29"/>
          <p:cNvSpPr txBox="1"/>
          <p:nvPr/>
        </p:nvSpPr>
        <p:spPr>
          <a:xfrm>
            <a:off x="3444575" y="3449675"/>
            <a:ext cx="3857700" cy="4272900"/>
          </a:xfrm>
          <a:prstGeom prst="rect">
            <a:avLst/>
          </a:prstGeom>
          <a:noFill/>
          <a:ln>
            <a:noFill/>
          </a:ln>
        </p:spPr>
        <p:txBody>
          <a:bodyPr anchorCtr="0" anchor="t" bIns="91425" lIns="91425" spcFirstLastPara="1" rIns="91425" wrap="square" tIns="91425">
            <a:spAutoFit/>
          </a:bodyPr>
          <a:lstStyle/>
          <a:p>
            <a:pPr indent="-330200" lvl="0" marL="457200" rtl="0" algn="l">
              <a:lnSpc>
                <a:spcPct val="120000"/>
              </a:lnSpc>
              <a:spcBef>
                <a:spcPts val="0"/>
              </a:spcBef>
              <a:spcAft>
                <a:spcPts val="0"/>
              </a:spcAft>
              <a:buClr>
                <a:srgbClr val="6C3F99"/>
              </a:buClr>
              <a:buSzPts val="1600"/>
              <a:buFont typeface="Saira"/>
              <a:buChar char="●"/>
            </a:pPr>
            <a:r>
              <a:rPr lang="es" sz="1600">
                <a:solidFill>
                  <a:schemeClr val="dk1"/>
                </a:solidFill>
                <a:latin typeface="Saira"/>
                <a:ea typeface="Saira"/>
                <a:cs typeface="Saira"/>
                <a:sym typeface="Saira"/>
              </a:rPr>
              <a:t>Antihigiénico por contacto directo</a:t>
            </a:r>
            <a:endParaRPr sz="1600">
              <a:solidFill>
                <a:schemeClr val="dk1"/>
              </a:solidFill>
              <a:latin typeface="Saira"/>
              <a:ea typeface="Saira"/>
              <a:cs typeface="Saira"/>
              <a:sym typeface="Saira"/>
            </a:endParaRPr>
          </a:p>
          <a:p>
            <a:pPr indent="-330200" lvl="0" marL="457200" rtl="0" algn="l">
              <a:lnSpc>
                <a:spcPct val="120000"/>
              </a:lnSpc>
              <a:spcBef>
                <a:spcPts val="0"/>
              </a:spcBef>
              <a:spcAft>
                <a:spcPts val="0"/>
              </a:spcAft>
              <a:buClr>
                <a:srgbClr val="6C3F99"/>
              </a:buClr>
              <a:buSzPts val="1600"/>
              <a:buFont typeface="Saira"/>
              <a:buChar char="●"/>
            </a:pPr>
            <a:r>
              <a:rPr lang="es" sz="1600">
                <a:solidFill>
                  <a:schemeClr val="dk1"/>
                </a:solidFill>
                <a:latin typeface="Saira"/>
                <a:ea typeface="Saira"/>
                <a:cs typeface="Saira"/>
                <a:sym typeface="Saira"/>
              </a:rPr>
              <a:t>Inadecuado para escenarios donde se necesitan guantes</a:t>
            </a:r>
            <a:endParaRPr sz="1600">
              <a:solidFill>
                <a:schemeClr val="dk1"/>
              </a:solidFill>
              <a:latin typeface="Saira"/>
              <a:ea typeface="Saira"/>
              <a:cs typeface="Saira"/>
              <a:sym typeface="Saira"/>
            </a:endParaRPr>
          </a:p>
          <a:p>
            <a:pPr indent="-330200" lvl="0" marL="457200" rtl="0" algn="l">
              <a:lnSpc>
                <a:spcPct val="120000"/>
              </a:lnSpc>
              <a:spcBef>
                <a:spcPts val="0"/>
              </a:spcBef>
              <a:spcAft>
                <a:spcPts val="0"/>
              </a:spcAft>
              <a:buClr>
                <a:srgbClr val="6C3F99"/>
              </a:buClr>
              <a:buSzPts val="1600"/>
              <a:buFont typeface="Saira"/>
              <a:buChar char="●"/>
            </a:pPr>
            <a:r>
              <a:rPr lang="es" sz="1600">
                <a:solidFill>
                  <a:schemeClr val="dk1"/>
                </a:solidFill>
                <a:latin typeface="Saira"/>
                <a:ea typeface="Saira"/>
                <a:cs typeface="Saira"/>
                <a:sym typeface="Saira"/>
              </a:rPr>
              <a:t>Inadecuado para personas cuyas huellas están dañadas</a:t>
            </a:r>
            <a:endParaRPr sz="1600">
              <a:solidFill>
                <a:schemeClr val="dk1"/>
              </a:solidFill>
              <a:latin typeface="Saira"/>
              <a:ea typeface="Saira"/>
              <a:cs typeface="Saira"/>
              <a:sym typeface="Saira"/>
            </a:endParaRPr>
          </a:p>
          <a:p>
            <a:pPr indent="0" lvl="0" marL="45720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330200" lvl="0" marL="457200" rtl="0" algn="l">
              <a:lnSpc>
                <a:spcPct val="120000"/>
              </a:lnSpc>
              <a:spcBef>
                <a:spcPts val="0"/>
              </a:spcBef>
              <a:spcAft>
                <a:spcPts val="0"/>
              </a:spcAft>
              <a:buClr>
                <a:srgbClr val="6C3F99"/>
              </a:buClr>
              <a:buSzPts val="1600"/>
              <a:buFont typeface="Saira"/>
              <a:buChar char="●"/>
            </a:pPr>
            <a:r>
              <a:rPr lang="es" sz="1600">
                <a:solidFill>
                  <a:schemeClr val="dk1"/>
                </a:solidFill>
                <a:latin typeface="Saira"/>
                <a:ea typeface="Saira"/>
                <a:cs typeface="Saira"/>
                <a:sym typeface="Saira"/>
              </a:rPr>
              <a:t>Fácil de perder</a:t>
            </a:r>
            <a:endParaRPr sz="1600">
              <a:solidFill>
                <a:schemeClr val="dk1"/>
              </a:solidFill>
              <a:latin typeface="Saira"/>
              <a:ea typeface="Saira"/>
              <a:cs typeface="Saira"/>
              <a:sym typeface="Saira"/>
            </a:endParaRPr>
          </a:p>
          <a:p>
            <a:pPr indent="-330200" lvl="0" marL="457200" rtl="0" algn="l">
              <a:lnSpc>
                <a:spcPct val="120000"/>
              </a:lnSpc>
              <a:spcBef>
                <a:spcPts val="0"/>
              </a:spcBef>
              <a:spcAft>
                <a:spcPts val="0"/>
              </a:spcAft>
              <a:buClr>
                <a:srgbClr val="6C3F99"/>
              </a:buClr>
              <a:buSzPts val="1600"/>
              <a:buFont typeface="Saira"/>
              <a:buChar char="●"/>
            </a:pPr>
            <a:r>
              <a:rPr lang="es" sz="1600">
                <a:solidFill>
                  <a:schemeClr val="dk1"/>
                </a:solidFill>
                <a:latin typeface="Saira"/>
                <a:ea typeface="Saira"/>
                <a:cs typeface="Saira"/>
                <a:sym typeface="Saira"/>
              </a:rPr>
              <a:t>Puede ser deslizado por otros</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330200" lvl="0" marL="457200" rtl="0" algn="l">
              <a:lnSpc>
                <a:spcPct val="120000"/>
              </a:lnSpc>
              <a:spcBef>
                <a:spcPts val="0"/>
              </a:spcBef>
              <a:spcAft>
                <a:spcPts val="0"/>
              </a:spcAft>
              <a:buClr>
                <a:srgbClr val="6C3F99"/>
              </a:buClr>
              <a:buSzPts val="1600"/>
              <a:buFont typeface="Saira"/>
              <a:buChar char="●"/>
            </a:pPr>
            <a:r>
              <a:rPr lang="es" sz="1600">
                <a:solidFill>
                  <a:schemeClr val="dk1"/>
                </a:solidFill>
                <a:latin typeface="Saira"/>
                <a:ea typeface="Saira"/>
                <a:cs typeface="Saira"/>
                <a:sym typeface="Saira"/>
              </a:rPr>
              <a:t>Los números de la clave son limitados</a:t>
            </a:r>
            <a:endParaRPr sz="1600">
              <a:solidFill>
                <a:schemeClr val="dk1"/>
              </a:solidFill>
              <a:latin typeface="Saira"/>
              <a:ea typeface="Saira"/>
              <a:cs typeface="Saira"/>
              <a:sym typeface="Saira"/>
            </a:endParaRPr>
          </a:p>
          <a:p>
            <a:pPr indent="-330200" lvl="0" marL="457200" rtl="0" algn="l">
              <a:lnSpc>
                <a:spcPct val="120000"/>
              </a:lnSpc>
              <a:spcBef>
                <a:spcPts val="0"/>
              </a:spcBef>
              <a:spcAft>
                <a:spcPts val="0"/>
              </a:spcAft>
              <a:buClr>
                <a:srgbClr val="6C3F99"/>
              </a:buClr>
              <a:buSzPts val="1600"/>
              <a:buFont typeface="Saira"/>
              <a:buChar char="●"/>
            </a:pPr>
            <a:r>
              <a:rPr lang="es" sz="1600">
                <a:solidFill>
                  <a:schemeClr val="dk1"/>
                </a:solidFill>
                <a:latin typeface="Saira"/>
                <a:ea typeface="Saira"/>
                <a:cs typeface="Saira"/>
                <a:sym typeface="Saira"/>
              </a:rPr>
              <a:t>Baja eficiencia</a:t>
            </a:r>
            <a:endParaRPr sz="1600">
              <a:solidFill>
                <a:schemeClr val="dk1"/>
              </a:solidFill>
              <a:latin typeface="Saira"/>
              <a:ea typeface="Saira"/>
              <a:cs typeface="Saira"/>
              <a:sym typeface="Saira"/>
            </a:endParaRPr>
          </a:p>
        </p:txBody>
      </p:sp>
      <p:sp>
        <p:nvSpPr>
          <p:cNvPr id="276" name="Google Shape;276;p29"/>
          <p:cNvSpPr txBox="1"/>
          <p:nvPr/>
        </p:nvSpPr>
        <p:spPr>
          <a:xfrm>
            <a:off x="1266875" y="3462650"/>
            <a:ext cx="2406300" cy="3977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Control de acceso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con huella</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Control de Acceso con tarjetas y contraseña</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rPr lang="es" sz="1600">
                <a:solidFill>
                  <a:schemeClr val="dk1"/>
                </a:solidFill>
                <a:latin typeface="Saira"/>
                <a:ea typeface="Saira"/>
                <a:cs typeface="Saira"/>
                <a:sym typeface="Saira"/>
              </a:rPr>
              <a:t>Control de acceso con cerraduras y llaves</a:t>
            </a:r>
            <a:endParaRPr sz="1600">
              <a:solidFill>
                <a:schemeClr val="dk1"/>
              </a:solidFill>
              <a:latin typeface="Saira"/>
              <a:ea typeface="Saira"/>
              <a:cs typeface="Saira"/>
              <a:sym typeface="Saira"/>
            </a:endParaRPr>
          </a:p>
        </p:txBody>
      </p:sp>
      <p:sp>
        <p:nvSpPr>
          <p:cNvPr id="277" name="Google Shape;277;p29"/>
          <p:cNvSpPr txBox="1"/>
          <p:nvPr/>
        </p:nvSpPr>
        <p:spPr>
          <a:xfrm>
            <a:off x="3627600" y="8510950"/>
            <a:ext cx="3741600" cy="726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lt1"/>
                </a:solidFill>
                <a:latin typeface="Saira"/>
                <a:ea typeface="Saira"/>
                <a:cs typeface="Saira"/>
                <a:sym typeface="Saira"/>
              </a:rPr>
              <a:t>Terminales de reconocimiento facial resuelve todas estas preocupaciones</a:t>
            </a:r>
            <a:endParaRPr sz="1600">
              <a:solidFill>
                <a:schemeClr val="lt1"/>
              </a:solidFill>
              <a:latin typeface="Saira"/>
              <a:ea typeface="Saira"/>
              <a:cs typeface="Saira"/>
              <a:sym typeface="Saira"/>
            </a:endParaRPr>
          </a:p>
        </p:txBody>
      </p:sp>
      <p:pic>
        <p:nvPicPr>
          <p:cNvPr id="278" name="Google Shape;278;p29"/>
          <p:cNvPicPr preferRelativeResize="0"/>
          <p:nvPr/>
        </p:nvPicPr>
        <p:blipFill>
          <a:blip r:embed="rId3">
            <a:alphaModFix/>
          </a:blip>
          <a:stretch>
            <a:fillRect/>
          </a:stretch>
        </p:blipFill>
        <p:spPr>
          <a:xfrm>
            <a:off x="257700" y="8510950"/>
            <a:ext cx="781050" cy="695325"/>
          </a:xfrm>
          <a:prstGeom prst="rect">
            <a:avLst/>
          </a:prstGeom>
          <a:noFill/>
          <a:ln>
            <a:noFill/>
          </a:ln>
        </p:spPr>
      </p:pic>
      <p:pic>
        <p:nvPicPr>
          <p:cNvPr id="279" name="Google Shape;279;p29"/>
          <p:cNvPicPr preferRelativeResize="0"/>
          <p:nvPr/>
        </p:nvPicPr>
        <p:blipFill>
          <a:blip r:embed="rId4">
            <a:alphaModFix/>
          </a:blip>
          <a:stretch>
            <a:fillRect/>
          </a:stretch>
        </p:blipFill>
        <p:spPr>
          <a:xfrm>
            <a:off x="295800" y="6753425"/>
            <a:ext cx="704850" cy="657225"/>
          </a:xfrm>
          <a:prstGeom prst="rect">
            <a:avLst/>
          </a:prstGeom>
          <a:noFill/>
          <a:ln>
            <a:noFill/>
          </a:ln>
        </p:spPr>
      </p:pic>
      <p:pic>
        <p:nvPicPr>
          <p:cNvPr id="280" name="Google Shape;280;p29"/>
          <p:cNvPicPr preferRelativeResize="0"/>
          <p:nvPr/>
        </p:nvPicPr>
        <p:blipFill>
          <a:blip r:embed="rId5">
            <a:alphaModFix/>
          </a:blip>
          <a:stretch>
            <a:fillRect/>
          </a:stretch>
        </p:blipFill>
        <p:spPr>
          <a:xfrm>
            <a:off x="262475" y="5505700"/>
            <a:ext cx="771525" cy="771525"/>
          </a:xfrm>
          <a:prstGeom prst="rect">
            <a:avLst/>
          </a:prstGeom>
          <a:noFill/>
          <a:ln>
            <a:noFill/>
          </a:ln>
        </p:spPr>
      </p:pic>
      <p:pic>
        <p:nvPicPr>
          <p:cNvPr id="281" name="Google Shape;281;p29"/>
          <p:cNvPicPr preferRelativeResize="0"/>
          <p:nvPr/>
        </p:nvPicPr>
        <p:blipFill>
          <a:blip r:embed="rId6">
            <a:alphaModFix/>
          </a:blip>
          <a:stretch>
            <a:fillRect/>
          </a:stretch>
        </p:blipFill>
        <p:spPr>
          <a:xfrm>
            <a:off x="348188" y="3419925"/>
            <a:ext cx="600075" cy="771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0"/>
          <p:cNvSpPr/>
          <p:nvPr/>
        </p:nvSpPr>
        <p:spPr>
          <a:xfrm>
            <a:off x="16125" y="5404200"/>
            <a:ext cx="7560000" cy="50355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0"/>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288" name="Google Shape;288;p30"/>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R</a:t>
            </a:r>
            <a:r>
              <a:rPr b="1" lang="es" sz="4500">
                <a:solidFill>
                  <a:schemeClr val="lt1"/>
                </a:solidFill>
                <a:latin typeface="Saira"/>
                <a:ea typeface="Saira"/>
                <a:cs typeface="Saira"/>
                <a:sym typeface="Saira"/>
              </a:rPr>
              <a:t>econocimiento de vehículos</a:t>
            </a:r>
            <a:endParaRPr>
              <a:solidFill>
                <a:schemeClr val="lt1"/>
              </a:solidFill>
            </a:endParaRPr>
          </a:p>
        </p:txBody>
      </p:sp>
      <p:sp>
        <p:nvSpPr>
          <p:cNvPr id="289" name="Google Shape;289;p30"/>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2</a:t>
            </a:r>
            <a:endParaRPr b="1" sz="30000">
              <a:solidFill>
                <a:schemeClr val="lt2"/>
              </a:solidFill>
              <a:latin typeface="Saira"/>
              <a:ea typeface="Saira"/>
              <a:cs typeface="Saira"/>
              <a:sym typeface="Saira"/>
            </a:endParaRPr>
          </a:p>
        </p:txBody>
      </p:sp>
      <p:pic>
        <p:nvPicPr>
          <p:cNvPr id="290" name="Google Shape;290;p30"/>
          <p:cNvPicPr preferRelativeResize="0"/>
          <p:nvPr/>
        </p:nvPicPr>
        <p:blipFill>
          <a:blip r:embed="rId3">
            <a:alphaModFix/>
          </a:blip>
          <a:stretch>
            <a:fillRect/>
          </a:stretch>
        </p:blipFill>
        <p:spPr>
          <a:xfrm>
            <a:off x="2963150" y="2745775"/>
            <a:ext cx="3396675" cy="2407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1"/>
          <p:cNvSpPr txBox="1"/>
          <p:nvPr>
            <p:ph type="ctrTitle"/>
          </p:nvPr>
        </p:nvSpPr>
        <p:spPr>
          <a:xfrm>
            <a:off x="257700" y="1511299"/>
            <a:ext cx="7044600" cy="1263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2. Reconocimiento de vehículos</a:t>
            </a:r>
            <a:endParaRPr/>
          </a:p>
        </p:txBody>
      </p:sp>
      <p:sp>
        <p:nvSpPr>
          <p:cNvPr id="296" name="Google Shape;296;p31"/>
          <p:cNvSpPr txBox="1"/>
          <p:nvPr/>
        </p:nvSpPr>
        <p:spPr>
          <a:xfrm>
            <a:off x="674200" y="5506875"/>
            <a:ext cx="6387000" cy="21240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aplicación ANPR de Hikvision captura la matrícula del vehículo en tiempo real y la compara o la agrega a una lista predefinida. Una vez que se reconoce y almacena el número de la matrícula, se toma una acción apropiada, como abrir una puerta, agregar un costo o generar una alerta.</a:t>
            </a:r>
            <a:endParaRPr sz="1800">
              <a:solidFill>
                <a:schemeClr val="dk1"/>
              </a:solidFill>
              <a:latin typeface="Saira"/>
              <a:ea typeface="Saira"/>
              <a:cs typeface="Saira"/>
              <a:sym typeface="Saira"/>
            </a:endParaRPr>
          </a:p>
        </p:txBody>
      </p:sp>
      <p:sp>
        <p:nvSpPr>
          <p:cNvPr id="297" name="Google Shape;297;p31"/>
          <p:cNvSpPr txBox="1"/>
          <p:nvPr>
            <p:ph idx="1" type="subTitle"/>
          </p:nvPr>
        </p:nvSpPr>
        <p:spPr>
          <a:xfrm>
            <a:off x="1046050" y="3234875"/>
            <a:ext cx="5505600" cy="1263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R</a:t>
            </a:r>
            <a:r>
              <a:rPr lang="es"/>
              <a:t>econocimiento de números de matrículas de vehículos en tiempo real</a:t>
            </a:r>
            <a:endParaRPr/>
          </a:p>
        </p:txBody>
      </p:sp>
      <p:pic>
        <p:nvPicPr>
          <p:cNvPr id="298" name="Google Shape;298;p31"/>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32"/>
          <p:cNvPicPr preferRelativeResize="0"/>
          <p:nvPr/>
        </p:nvPicPr>
        <p:blipFill rotWithShape="1">
          <a:blip r:embed="rId3">
            <a:alphaModFix/>
          </a:blip>
          <a:srcRect b="26836" l="0" r="0" t="0"/>
          <a:stretch/>
        </p:blipFill>
        <p:spPr>
          <a:xfrm>
            <a:off x="808200" y="6910850"/>
            <a:ext cx="5943600" cy="3219650"/>
          </a:xfrm>
          <a:prstGeom prst="rect">
            <a:avLst/>
          </a:prstGeom>
          <a:noFill/>
          <a:ln>
            <a:noFill/>
          </a:ln>
        </p:spPr>
      </p:pic>
      <p:sp>
        <p:nvSpPr>
          <p:cNvPr id="304" name="Google Shape;304;p32"/>
          <p:cNvSpPr txBox="1"/>
          <p:nvPr>
            <p:ph type="ctrTitle"/>
          </p:nvPr>
        </p:nvSpPr>
        <p:spPr>
          <a:xfrm>
            <a:off x="257700" y="1511299"/>
            <a:ext cx="7044600" cy="1263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2. Reconocimiento de vehículos</a:t>
            </a:r>
            <a:endParaRPr/>
          </a:p>
        </p:txBody>
      </p:sp>
      <p:sp>
        <p:nvSpPr>
          <p:cNvPr id="305" name="Google Shape;305;p32"/>
          <p:cNvSpPr txBox="1"/>
          <p:nvPr/>
        </p:nvSpPr>
        <p:spPr>
          <a:xfrm>
            <a:off x="674200" y="4509075"/>
            <a:ext cx="6351300" cy="2204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La función de reconocimiento de vehículos de Hikvision utiliza un algoritmo de aprendizaje profundo para distinguir entre vehículos pequeños y grandes, con la capacidad adicional de detectar la marca, el modelo y el color. El sistema se puede programar para buscar anomalías como los automóviles que viajan en carriles designados para autobuses o vehículos que circulan sin matrícula, por ejemplo.</a:t>
            </a:r>
            <a:endParaRPr sz="1600">
              <a:solidFill>
                <a:schemeClr val="dk1"/>
              </a:solidFill>
              <a:latin typeface="Saira"/>
              <a:ea typeface="Saira"/>
              <a:cs typeface="Saira"/>
              <a:sym typeface="Saira"/>
            </a:endParaRPr>
          </a:p>
        </p:txBody>
      </p:sp>
      <p:sp>
        <p:nvSpPr>
          <p:cNvPr id="306" name="Google Shape;306;p32"/>
          <p:cNvSpPr txBox="1"/>
          <p:nvPr>
            <p:ph idx="1" type="subTitle"/>
          </p:nvPr>
        </p:nvSpPr>
        <p:spPr>
          <a:xfrm>
            <a:off x="1046050" y="3415575"/>
            <a:ext cx="5505600" cy="1049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R</a:t>
            </a:r>
            <a:r>
              <a:rPr lang="es"/>
              <a:t>econocimiento de vehículos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3"/>
          <p:cNvSpPr/>
          <p:nvPr/>
        </p:nvSpPr>
        <p:spPr>
          <a:xfrm>
            <a:off x="16125" y="5404200"/>
            <a:ext cx="7560000" cy="50355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3"/>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313" name="Google Shape;313;p33"/>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T</a:t>
            </a:r>
            <a:r>
              <a:rPr b="1" lang="es" sz="4500">
                <a:solidFill>
                  <a:schemeClr val="lt1"/>
                </a:solidFill>
                <a:latin typeface="Saira"/>
                <a:ea typeface="Saira"/>
                <a:cs typeface="Saira"/>
                <a:sym typeface="Saira"/>
              </a:rPr>
              <a:t>ecnología AcuSense </a:t>
            </a:r>
            <a:endParaRPr b="1" sz="4500">
              <a:solidFill>
                <a:schemeClr val="lt1"/>
              </a:solidFill>
              <a:latin typeface="Saira"/>
              <a:ea typeface="Saira"/>
              <a:cs typeface="Saira"/>
              <a:sym typeface="Saira"/>
            </a:endParaRPr>
          </a:p>
          <a:p>
            <a:pPr indent="0" lvl="0" marL="0" rtl="0" algn="ctr">
              <a:spcBef>
                <a:spcPts val="0"/>
              </a:spcBef>
              <a:spcAft>
                <a:spcPts val="0"/>
              </a:spcAft>
              <a:buNone/>
            </a:pPr>
            <a:r>
              <a:rPr b="1" lang="es" sz="4500">
                <a:solidFill>
                  <a:schemeClr val="lt1"/>
                </a:solidFill>
                <a:latin typeface="Saira"/>
                <a:ea typeface="Saira"/>
                <a:cs typeface="Saira"/>
                <a:sym typeface="Saira"/>
              </a:rPr>
              <a:t>de Hikvision</a:t>
            </a:r>
            <a:endParaRPr>
              <a:solidFill>
                <a:schemeClr val="lt1"/>
              </a:solidFill>
            </a:endParaRPr>
          </a:p>
        </p:txBody>
      </p:sp>
      <p:sp>
        <p:nvSpPr>
          <p:cNvPr id="314" name="Google Shape;314;p33"/>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3</a:t>
            </a:r>
            <a:endParaRPr b="1" sz="30000">
              <a:solidFill>
                <a:schemeClr val="lt2"/>
              </a:solidFill>
              <a:latin typeface="Saira"/>
              <a:ea typeface="Saira"/>
              <a:cs typeface="Saira"/>
              <a:sym typeface="Saira"/>
            </a:endParaRPr>
          </a:p>
        </p:txBody>
      </p:sp>
      <p:pic>
        <p:nvPicPr>
          <p:cNvPr id="315" name="Google Shape;315;p33"/>
          <p:cNvPicPr preferRelativeResize="0"/>
          <p:nvPr/>
        </p:nvPicPr>
        <p:blipFill>
          <a:blip r:embed="rId3">
            <a:alphaModFix/>
          </a:blip>
          <a:stretch>
            <a:fillRect/>
          </a:stretch>
        </p:blipFill>
        <p:spPr>
          <a:xfrm>
            <a:off x="3078900" y="2836323"/>
            <a:ext cx="2915950" cy="2383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4"/>
          <p:cNvSpPr/>
          <p:nvPr/>
        </p:nvSpPr>
        <p:spPr>
          <a:xfrm>
            <a:off x="0" y="2774275"/>
            <a:ext cx="7592100" cy="7665600"/>
          </a:xfrm>
          <a:prstGeom prst="rect">
            <a:avLst/>
          </a:prstGeom>
          <a:solidFill>
            <a:srgbClr val="F3F3F3">
              <a:alpha val="34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4"/>
          <p:cNvSpPr txBox="1"/>
          <p:nvPr>
            <p:ph type="ctrTitle"/>
          </p:nvPr>
        </p:nvSpPr>
        <p:spPr>
          <a:xfrm>
            <a:off x="0" y="1511300"/>
            <a:ext cx="7560000" cy="1039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3</a:t>
            </a:r>
            <a:r>
              <a:rPr lang="es"/>
              <a:t>. </a:t>
            </a:r>
            <a:r>
              <a:rPr lang="es"/>
              <a:t>Tecnología AcuSense </a:t>
            </a:r>
            <a:endParaRPr/>
          </a:p>
          <a:p>
            <a:pPr indent="0" lvl="0" marL="0" rtl="0" algn="ctr">
              <a:spcBef>
                <a:spcPts val="0"/>
              </a:spcBef>
              <a:spcAft>
                <a:spcPts val="0"/>
              </a:spcAft>
              <a:buNone/>
            </a:pPr>
            <a:r>
              <a:rPr lang="es"/>
              <a:t>de Hikvision</a:t>
            </a:r>
            <a:endParaRPr/>
          </a:p>
        </p:txBody>
      </p:sp>
      <p:sp>
        <p:nvSpPr>
          <p:cNvPr id="322" name="Google Shape;322;p34"/>
          <p:cNvSpPr txBox="1"/>
          <p:nvPr/>
        </p:nvSpPr>
        <p:spPr>
          <a:xfrm>
            <a:off x="674200" y="3136650"/>
            <a:ext cx="6416700" cy="1317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La tecnología AcuSense le ayuda a llevar la seguridad al siguiente nivel mediante la detección de amenazas de una forma precisa y en tiempo real, que diferencia a las personas y a los vehículos de otros objetivos.</a:t>
            </a:r>
            <a:endParaRPr sz="1600">
              <a:solidFill>
                <a:schemeClr val="dk1"/>
              </a:solidFill>
              <a:latin typeface="Saira"/>
              <a:ea typeface="Saira"/>
              <a:cs typeface="Saira"/>
              <a:sym typeface="Saira"/>
            </a:endParaRPr>
          </a:p>
        </p:txBody>
      </p:sp>
      <p:sp>
        <p:nvSpPr>
          <p:cNvPr id="323" name="Google Shape;323;p34"/>
          <p:cNvSpPr txBox="1"/>
          <p:nvPr/>
        </p:nvSpPr>
        <p:spPr>
          <a:xfrm>
            <a:off x="1568700" y="4797750"/>
            <a:ext cx="5947200" cy="53133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a:solidFill>
                  <a:srgbClr val="6C3F99"/>
                </a:solidFill>
                <a:latin typeface="Saira"/>
                <a:ea typeface="Saira"/>
                <a:cs typeface="Saira"/>
                <a:sym typeface="Saira"/>
              </a:rPr>
              <a:t>MAYOR RAPIDEZ</a:t>
            </a:r>
            <a:endParaRPr b="1">
              <a:solidFill>
                <a:srgbClr val="6C3F99"/>
              </a:solidFill>
              <a:latin typeface="Saira"/>
              <a:ea typeface="Saira"/>
              <a:cs typeface="Saira"/>
              <a:sym typeface="Saira"/>
            </a:endParaRPr>
          </a:p>
          <a:p>
            <a:pPr indent="0" lvl="0" marL="0" rtl="0" algn="l">
              <a:lnSpc>
                <a:spcPct val="120000"/>
              </a:lnSpc>
              <a:spcBef>
                <a:spcPts val="0"/>
              </a:spcBef>
              <a:spcAft>
                <a:spcPts val="0"/>
              </a:spcAft>
              <a:buNone/>
            </a:pPr>
            <a:r>
              <a:rPr lang="es">
                <a:solidFill>
                  <a:schemeClr val="dk1"/>
                </a:solidFill>
                <a:latin typeface="Saira"/>
                <a:ea typeface="Saira"/>
                <a:cs typeface="Saira"/>
                <a:sym typeface="Saira"/>
              </a:rPr>
              <a:t>La tecnología AcuSense detecta las amenazas de intrusión en tiempo real y activa alertas en los teléfonos celulares de sus usuarios para ofrecer una respuesta más rápida.</a:t>
            </a:r>
            <a:endParaRPr>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b="1" lang="es">
                <a:solidFill>
                  <a:srgbClr val="6C3F99"/>
                </a:solidFill>
                <a:latin typeface="Saira"/>
                <a:ea typeface="Saira"/>
                <a:cs typeface="Saira"/>
                <a:sym typeface="Saira"/>
              </a:rPr>
              <a:t>MAYOR EFICIENCIA</a:t>
            </a:r>
            <a:endParaRPr b="1">
              <a:solidFill>
                <a:srgbClr val="6C3F99"/>
              </a:solidFill>
              <a:latin typeface="Saira"/>
              <a:ea typeface="Saira"/>
              <a:cs typeface="Saira"/>
              <a:sym typeface="Saira"/>
            </a:endParaRPr>
          </a:p>
          <a:p>
            <a:pPr indent="0" lvl="0" marL="0" rtl="0" algn="l">
              <a:lnSpc>
                <a:spcPct val="120000"/>
              </a:lnSpc>
              <a:spcBef>
                <a:spcPts val="0"/>
              </a:spcBef>
              <a:spcAft>
                <a:spcPts val="0"/>
              </a:spcAft>
              <a:buNone/>
            </a:pPr>
            <a:r>
              <a:rPr lang="es">
                <a:solidFill>
                  <a:schemeClr val="dk1"/>
                </a:solidFill>
                <a:latin typeface="Saira"/>
                <a:ea typeface="Saira"/>
                <a:cs typeface="Saira"/>
                <a:sym typeface="Saira"/>
              </a:rPr>
              <a:t>La tecnología AcuSense aplica etiquetas a las grabaciones de video con personas y vehículos, lo que agiliza la búsqueda de video, minimiza el esfuerzo manual y reduce los costos generales de seguridad.</a:t>
            </a:r>
            <a:endParaRPr>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b="1" lang="es">
                <a:solidFill>
                  <a:srgbClr val="6C3F99"/>
                </a:solidFill>
                <a:latin typeface="Saira"/>
                <a:ea typeface="Saira"/>
                <a:cs typeface="Saira"/>
                <a:sym typeface="Saira"/>
              </a:rPr>
              <a:t>MAYOR PRECISIÓN</a:t>
            </a:r>
            <a:endParaRPr b="1">
              <a:solidFill>
                <a:srgbClr val="6C3F99"/>
              </a:solidFill>
              <a:latin typeface="Saira"/>
              <a:ea typeface="Saira"/>
              <a:cs typeface="Saira"/>
              <a:sym typeface="Saira"/>
            </a:endParaRPr>
          </a:p>
          <a:p>
            <a:pPr indent="0" lvl="0" marL="0" rtl="0" algn="l">
              <a:lnSpc>
                <a:spcPct val="120000"/>
              </a:lnSpc>
              <a:spcBef>
                <a:spcPts val="0"/>
              </a:spcBef>
              <a:spcAft>
                <a:spcPts val="0"/>
              </a:spcAft>
              <a:buNone/>
            </a:pPr>
            <a:r>
              <a:rPr lang="es">
                <a:solidFill>
                  <a:schemeClr val="dk1"/>
                </a:solidFill>
                <a:latin typeface="Saira"/>
                <a:ea typeface="Saira"/>
                <a:cs typeface="Saira"/>
                <a:sym typeface="Saira"/>
              </a:rPr>
              <a:t>La tecnología AcuSense diferencia a las personas y los vehículos de otros objetos en movimiento, lo que permite que los equipos de seguridad se enfoquen en las amenazas reales. </a:t>
            </a:r>
            <a:endParaRPr>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b="1" lang="es">
                <a:solidFill>
                  <a:srgbClr val="6C3F99"/>
                </a:solidFill>
                <a:latin typeface="Saira"/>
                <a:ea typeface="Saira"/>
                <a:cs typeface="Saira"/>
                <a:sym typeface="Saira"/>
              </a:rPr>
              <a:t>FÁCIL DE USAR</a:t>
            </a:r>
            <a:endParaRPr b="1">
              <a:solidFill>
                <a:srgbClr val="6C3F99"/>
              </a:solidFill>
              <a:latin typeface="Saira"/>
              <a:ea typeface="Saira"/>
              <a:cs typeface="Saira"/>
              <a:sym typeface="Saira"/>
            </a:endParaRPr>
          </a:p>
          <a:p>
            <a:pPr indent="0" lvl="0" marL="0" rtl="0" algn="l">
              <a:lnSpc>
                <a:spcPct val="120000"/>
              </a:lnSpc>
              <a:spcBef>
                <a:spcPts val="0"/>
              </a:spcBef>
              <a:spcAft>
                <a:spcPts val="0"/>
              </a:spcAft>
              <a:buNone/>
            </a:pPr>
            <a:r>
              <a:rPr lang="es">
                <a:solidFill>
                  <a:schemeClr val="dk1"/>
                </a:solidFill>
                <a:latin typeface="Saira"/>
                <a:ea typeface="Saira"/>
                <a:cs typeface="Saira"/>
                <a:sym typeface="Saira"/>
              </a:rPr>
              <a:t>Las cámaras inteligentes que son compatibles con AcuSense se instalan rápidamente y son tan fáciles de configurar como las cámaras de seguridad convencionales. </a:t>
            </a:r>
            <a:endParaRPr sz="1300"/>
          </a:p>
        </p:txBody>
      </p:sp>
      <p:pic>
        <p:nvPicPr>
          <p:cNvPr id="324" name="Google Shape;324;p34"/>
          <p:cNvPicPr preferRelativeResize="0"/>
          <p:nvPr/>
        </p:nvPicPr>
        <p:blipFill>
          <a:blip r:embed="rId3">
            <a:alphaModFix/>
          </a:blip>
          <a:stretch>
            <a:fillRect/>
          </a:stretch>
        </p:blipFill>
        <p:spPr>
          <a:xfrm>
            <a:off x="744075" y="4923100"/>
            <a:ext cx="511342" cy="626252"/>
          </a:xfrm>
          <a:prstGeom prst="rect">
            <a:avLst/>
          </a:prstGeom>
          <a:noFill/>
          <a:ln>
            <a:noFill/>
          </a:ln>
        </p:spPr>
      </p:pic>
      <p:pic>
        <p:nvPicPr>
          <p:cNvPr id="325" name="Google Shape;325;p34"/>
          <p:cNvPicPr preferRelativeResize="0"/>
          <p:nvPr/>
        </p:nvPicPr>
        <p:blipFill>
          <a:blip r:embed="rId4">
            <a:alphaModFix/>
          </a:blip>
          <a:stretch>
            <a:fillRect/>
          </a:stretch>
        </p:blipFill>
        <p:spPr>
          <a:xfrm>
            <a:off x="744075" y="7778168"/>
            <a:ext cx="626250" cy="620507"/>
          </a:xfrm>
          <a:prstGeom prst="rect">
            <a:avLst/>
          </a:prstGeom>
          <a:noFill/>
          <a:ln>
            <a:noFill/>
          </a:ln>
        </p:spPr>
      </p:pic>
      <p:pic>
        <p:nvPicPr>
          <p:cNvPr id="326" name="Google Shape;326;p34"/>
          <p:cNvPicPr preferRelativeResize="0"/>
          <p:nvPr/>
        </p:nvPicPr>
        <p:blipFill>
          <a:blip r:embed="rId5">
            <a:alphaModFix/>
          </a:blip>
          <a:stretch>
            <a:fillRect/>
          </a:stretch>
        </p:blipFill>
        <p:spPr>
          <a:xfrm>
            <a:off x="744075" y="6132190"/>
            <a:ext cx="511350" cy="801750"/>
          </a:xfrm>
          <a:prstGeom prst="rect">
            <a:avLst/>
          </a:prstGeom>
          <a:noFill/>
          <a:ln>
            <a:noFill/>
          </a:ln>
        </p:spPr>
      </p:pic>
      <p:pic>
        <p:nvPicPr>
          <p:cNvPr id="327" name="Google Shape;327;p34"/>
          <p:cNvPicPr preferRelativeResize="0"/>
          <p:nvPr/>
        </p:nvPicPr>
        <p:blipFill>
          <a:blip r:embed="rId6">
            <a:alphaModFix/>
          </a:blip>
          <a:stretch>
            <a:fillRect/>
          </a:stretch>
        </p:blipFill>
        <p:spPr>
          <a:xfrm>
            <a:off x="779775" y="9089300"/>
            <a:ext cx="514350" cy="514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5"/>
          <p:cNvSpPr txBox="1"/>
          <p:nvPr/>
        </p:nvSpPr>
        <p:spPr>
          <a:xfrm>
            <a:off x="674200" y="4706275"/>
            <a:ext cx="6387000" cy="5116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Nuestros clientes usan los productos compatibles con AcuSense para un amplio rango de aplicaciones residenciales y comerciales.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Los clientes de Hikvision actualmente usan la tecnología AcuSense para proteger las siguientes áreas interiores y exteriores: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342900" lvl="0" marL="457200" rtl="0" algn="l">
              <a:lnSpc>
                <a:spcPct val="12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Fábricas</a:t>
            </a:r>
            <a:endParaRPr sz="1800">
              <a:solidFill>
                <a:schemeClr val="dk1"/>
              </a:solidFill>
              <a:latin typeface="Saira"/>
              <a:ea typeface="Saira"/>
              <a:cs typeface="Saira"/>
              <a:sym typeface="Saira"/>
            </a:endParaRPr>
          </a:p>
          <a:p>
            <a:pPr indent="-342900" lvl="0" marL="457200" rtl="0" algn="l">
              <a:lnSpc>
                <a:spcPct val="12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Bodegas</a:t>
            </a:r>
            <a:endParaRPr sz="1800">
              <a:solidFill>
                <a:schemeClr val="dk1"/>
              </a:solidFill>
              <a:latin typeface="Saira"/>
              <a:ea typeface="Saira"/>
              <a:cs typeface="Saira"/>
              <a:sym typeface="Saira"/>
            </a:endParaRPr>
          </a:p>
          <a:p>
            <a:pPr indent="-342900" lvl="0" marL="457200" rtl="0" algn="l">
              <a:lnSpc>
                <a:spcPct val="12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Almacenes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sp>
        <p:nvSpPr>
          <p:cNvPr id="333" name="Google Shape;333;p35"/>
          <p:cNvSpPr txBox="1"/>
          <p:nvPr>
            <p:ph idx="1" type="subTitle"/>
          </p:nvPr>
        </p:nvSpPr>
        <p:spPr>
          <a:xfrm>
            <a:off x="727650" y="3355725"/>
            <a:ext cx="6104700" cy="92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¿D</a:t>
            </a:r>
            <a:r>
              <a:rPr lang="es"/>
              <a:t>ónde usar AcuSense?</a:t>
            </a:r>
            <a:endParaRPr/>
          </a:p>
        </p:txBody>
      </p:sp>
      <p:sp>
        <p:nvSpPr>
          <p:cNvPr id="334" name="Google Shape;334;p35"/>
          <p:cNvSpPr txBox="1"/>
          <p:nvPr>
            <p:ph type="ctrTitle"/>
          </p:nvPr>
        </p:nvSpPr>
        <p:spPr>
          <a:xfrm>
            <a:off x="0" y="1511300"/>
            <a:ext cx="7560000" cy="1039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3. Tecnología AcuSense </a:t>
            </a:r>
            <a:endParaRPr/>
          </a:p>
          <a:p>
            <a:pPr indent="0" lvl="0" marL="0" rtl="0" algn="ctr">
              <a:spcBef>
                <a:spcPts val="0"/>
              </a:spcBef>
              <a:spcAft>
                <a:spcPts val="0"/>
              </a:spcAft>
              <a:buNone/>
            </a:pPr>
            <a:r>
              <a:rPr lang="es"/>
              <a:t>de Hikvision</a:t>
            </a:r>
            <a:endParaRPr/>
          </a:p>
        </p:txBody>
      </p:sp>
      <p:sp>
        <p:nvSpPr>
          <p:cNvPr id="335" name="Google Shape;335;p35"/>
          <p:cNvSpPr txBox="1"/>
          <p:nvPr/>
        </p:nvSpPr>
        <p:spPr>
          <a:xfrm>
            <a:off x="3109325" y="7727775"/>
            <a:ext cx="3000000" cy="1126800"/>
          </a:xfrm>
          <a:prstGeom prst="rect">
            <a:avLst/>
          </a:prstGeom>
          <a:noFill/>
          <a:ln>
            <a:noFill/>
          </a:ln>
        </p:spPr>
        <p:txBody>
          <a:bodyPr anchorCtr="0" anchor="t" bIns="91425" lIns="91425" spcFirstLastPara="1" rIns="91425" wrap="square" tIns="91425">
            <a:spAutoFit/>
          </a:bodyPr>
          <a:lstStyle/>
          <a:p>
            <a:pPr indent="-342900" lvl="0" marL="457200" rtl="0" algn="l">
              <a:lnSpc>
                <a:spcPct val="12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Tiendas</a:t>
            </a:r>
            <a:endParaRPr sz="1800">
              <a:solidFill>
                <a:schemeClr val="dk1"/>
              </a:solidFill>
              <a:latin typeface="Saira"/>
              <a:ea typeface="Saira"/>
              <a:cs typeface="Saira"/>
              <a:sym typeface="Saira"/>
            </a:endParaRPr>
          </a:p>
          <a:p>
            <a:pPr indent="-342900" lvl="0" marL="457200" rtl="0" algn="l">
              <a:lnSpc>
                <a:spcPct val="12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Estacionamientos</a:t>
            </a:r>
            <a:endParaRPr sz="1800">
              <a:solidFill>
                <a:schemeClr val="dk1"/>
              </a:solidFill>
              <a:latin typeface="Saira"/>
              <a:ea typeface="Saira"/>
              <a:cs typeface="Saira"/>
              <a:sym typeface="Saira"/>
            </a:endParaRPr>
          </a:p>
          <a:p>
            <a:pPr indent="-342900" lvl="0" marL="457200" rtl="0" algn="l">
              <a:lnSpc>
                <a:spcPct val="12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Y mucho más</a:t>
            </a:r>
            <a:endParaRPr/>
          </a:p>
        </p:txBody>
      </p:sp>
      <p:pic>
        <p:nvPicPr>
          <p:cNvPr id="336" name="Google Shape;336;p35"/>
          <p:cNvPicPr preferRelativeResize="0"/>
          <p:nvPr/>
        </p:nvPicPr>
        <p:blipFill>
          <a:blip r:embed="rId3">
            <a:alphaModFix/>
          </a:blip>
          <a:stretch>
            <a:fillRect/>
          </a:stretch>
        </p:blipFill>
        <p:spPr>
          <a:xfrm rot="5400000">
            <a:off x="5545450" y="8425463"/>
            <a:ext cx="419100" cy="36099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6"/>
          <p:cNvSpPr txBox="1"/>
          <p:nvPr>
            <p:ph idx="1" type="subTitle"/>
          </p:nvPr>
        </p:nvSpPr>
        <p:spPr>
          <a:xfrm>
            <a:off x="727650" y="3355725"/>
            <a:ext cx="6104700" cy="92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¿Dónde usar AcuSense?</a:t>
            </a:r>
            <a:endParaRPr/>
          </a:p>
        </p:txBody>
      </p:sp>
      <p:sp>
        <p:nvSpPr>
          <p:cNvPr id="342" name="Google Shape;342;p36"/>
          <p:cNvSpPr txBox="1"/>
          <p:nvPr>
            <p:ph type="ctrTitle"/>
          </p:nvPr>
        </p:nvSpPr>
        <p:spPr>
          <a:xfrm>
            <a:off x="0" y="1511300"/>
            <a:ext cx="7560000" cy="1039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3. Tecnología AcuSense </a:t>
            </a:r>
            <a:endParaRPr/>
          </a:p>
          <a:p>
            <a:pPr indent="0" lvl="0" marL="0" rtl="0" algn="ctr">
              <a:spcBef>
                <a:spcPts val="0"/>
              </a:spcBef>
              <a:spcAft>
                <a:spcPts val="0"/>
              </a:spcAft>
              <a:buNone/>
            </a:pPr>
            <a:r>
              <a:rPr lang="es"/>
              <a:t>de Hikvision</a:t>
            </a:r>
            <a:endParaRPr/>
          </a:p>
        </p:txBody>
      </p:sp>
      <p:pic>
        <p:nvPicPr>
          <p:cNvPr id="343" name="Google Shape;343;p36"/>
          <p:cNvPicPr preferRelativeResize="0"/>
          <p:nvPr/>
        </p:nvPicPr>
        <p:blipFill>
          <a:blip r:embed="rId3">
            <a:alphaModFix/>
          </a:blip>
          <a:stretch>
            <a:fillRect/>
          </a:stretch>
        </p:blipFill>
        <p:spPr>
          <a:xfrm>
            <a:off x="0" y="5131699"/>
            <a:ext cx="7560001" cy="39439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7"/>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s" sz="3600"/>
              <a:t>3. Tecnología AcuSense </a:t>
            </a:r>
            <a:endParaRPr sz="3600"/>
          </a:p>
          <a:p>
            <a:pPr indent="0" lvl="0" marL="0" rtl="0" algn="ctr">
              <a:spcBef>
                <a:spcPts val="0"/>
              </a:spcBef>
              <a:spcAft>
                <a:spcPts val="0"/>
              </a:spcAft>
              <a:buClr>
                <a:schemeClr val="dk1"/>
              </a:buClr>
              <a:buSzPts val="1100"/>
              <a:buFont typeface="Arial"/>
              <a:buNone/>
            </a:pPr>
            <a:r>
              <a:rPr lang="es" sz="3600"/>
              <a:t>de Hikvision</a:t>
            </a:r>
            <a:endParaRPr sz="3600"/>
          </a:p>
        </p:txBody>
      </p:sp>
      <p:sp>
        <p:nvSpPr>
          <p:cNvPr id="349" name="Google Shape;349;p37"/>
          <p:cNvSpPr txBox="1"/>
          <p:nvPr/>
        </p:nvSpPr>
        <p:spPr>
          <a:xfrm>
            <a:off x="674200" y="5065725"/>
            <a:ext cx="6158100" cy="47838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respuesta es sencilla: con AcuSense, usted puede ayudar a sus clientes a actualizar sus capacidades de seguridad innovadoras y basadas en IA, con un pequeño costo incremental para su negocio. Además, dado que pueden lograr importantes mejoras de seguridad y aumentar la eficiencia con AcuSense, las decisiones de compra de los clientes suelen justificarse fácilmente y obtener un rápido retorno a la inversión.</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rPr lang="es" sz="1800">
                <a:solidFill>
                  <a:schemeClr val="dk1"/>
                </a:solidFill>
                <a:latin typeface="Saira"/>
                <a:ea typeface="Saira"/>
                <a:cs typeface="Saira"/>
                <a:sym typeface="Saira"/>
              </a:rPr>
              <a:t>Al ofrecer cámaras, NVR y DVR habilitados para AcuSense a sus clientes, su empresa se beneficia de los avances innovadores en esta tecnología.</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sp>
        <p:nvSpPr>
          <p:cNvPr id="350" name="Google Shape;350;p37"/>
          <p:cNvSpPr txBox="1"/>
          <p:nvPr>
            <p:ph idx="1" type="subTitle"/>
          </p:nvPr>
        </p:nvSpPr>
        <p:spPr>
          <a:xfrm>
            <a:off x="727650" y="31698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P</a:t>
            </a:r>
            <a:r>
              <a:rPr lang="es"/>
              <a:t>ero ¿cómo le ayuda AcuSense a que su negocio crezca?</a:t>
            </a:r>
            <a:endParaRPr/>
          </a:p>
        </p:txBody>
      </p:sp>
      <p:pic>
        <p:nvPicPr>
          <p:cNvPr id="351" name="Google Shape;351;p37"/>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8"/>
          <p:cNvSpPr txBox="1"/>
          <p:nvPr>
            <p:ph type="ctrTitle"/>
          </p:nvPr>
        </p:nvSpPr>
        <p:spPr>
          <a:xfrm>
            <a:off x="257700" y="1511300"/>
            <a:ext cx="7044600" cy="1907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27500"/>
              <a:buFont typeface="Arial"/>
              <a:buNone/>
            </a:pPr>
            <a:r>
              <a:rPr lang="es"/>
              <a:t>3. Tecnología AcuSense </a:t>
            </a:r>
            <a:endParaRPr/>
          </a:p>
          <a:p>
            <a:pPr indent="0" lvl="0" marL="0" rtl="0" algn="ctr">
              <a:spcBef>
                <a:spcPts val="0"/>
              </a:spcBef>
              <a:spcAft>
                <a:spcPts val="0"/>
              </a:spcAft>
              <a:buClr>
                <a:schemeClr val="dk1"/>
              </a:buClr>
              <a:buSzPct val="27500"/>
              <a:buFont typeface="Arial"/>
              <a:buNone/>
            </a:pPr>
            <a:r>
              <a:rPr lang="es"/>
              <a:t>de Hikvision</a:t>
            </a:r>
            <a:endParaRPr/>
          </a:p>
          <a:p>
            <a:pPr indent="0" lvl="0" marL="0" rtl="0" algn="ctr">
              <a:spcBef>
                <a:spcPts val="0"/>
              </a:spcBef>
              <a:spcAft>
                <a:spcPts val="0"/>
              </a:spcAft>
              <a:buClr>
                <a:schemeClr val="dk1"/>
              </a:buClr>
              <a:buSzPct val="27500"/>
              <a:buFont typeface="Arial"/>
              <a:buNone/>
            </a:pPr>
            <a:r>
              <a:t/>
            </a:r>
            <a:endParaRPr/>
          </a:p>
          <a:p>
            <a:pPr indent="0" lvl="0" marL="0" rtl="0" algn="ctr">
              <a:spcBef>
                <a:spcPts val="0"/>
              </a:spcBef>
              <a:spcAft>
                <a:spcPts val="0"/>
              </a:spcAft>
              <a:buNone/>
            </a:pPr>
            <a:r>
              <a:t/>
            </a:r>
            <a:endParaRPr/>
          </a:p>
        </p:txBody>
      </p:sp>
      <p:sp>
        <p:nvSpPr>
          <p:cNvPr id="357" name="Google Shape;357;p38"/>
          <p:cNvSpPr txBox="1"/>
          <p:nvPr/>
        </p:nvSpPr>
        <p:spPr>
          <a:xfrm>
            <a:off x="674200" y="5506875"/>
            <a:ext cx="6387000" cy="2456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Las imágenes y las grabaciones de su sistema de seguridad pueden perder fácilmente colores y detalles críticos y ganar ruido de imagen con poca luz. Hikvision ofrece cámaras que capturan y muestran claramente en color lo que otros solo pueden ver en blanco y negro, gracias a sus innovadoras tecnologías DarkFighterX y ColorVu</a:t>
            </a:r>
            <a:endParaRPr sz="1800">
              <a:solidFill>
                <a:schemeClr val="dk1"/>
              </a:solidFill>
              <a:latin typeface="Saira"/>
              <a:ea typeface="Saira"/>
              <a:cs typeface="Saira"/>
              <a:sym typeface="Saira"/>
            </a:endParaRPr>
          </a:p>
        </p:txBody>
      </p:sp>
      <p:sp>
        <p:nvSpPr>
          <p:cNvPr id="358" name="Google Shape;358;p38"/>
          <p:cNvSpPr txBox="1"/>
          <p:nvPr>
            <p:ph idx="1" type="subTitle"/>
          </p:nvPr>
        </p:nvSpPr>
        <p:spPr>
          <a:xfrm>
            <a:off x="727650" y="3169800"/>
            <a:ext cx="6104700" cy="1608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T</a:t>
            </a:r>
            <a:r>
              <a:rPr lang="es"/>
              <a:t>ecnología de tratamiento de imagen </a:t>
            </a:r>
            <a:endParaRPr/>
          </a:p>
          <a:p>
            <a:pPr indent="0" lvl="0" marL="0" rtl="0" algn="ctr">
              <a:spcBef>
                <a:spcPts val="0"/>
              </a:spcBef>
              <a:spcAft>
                <a:spcPts val="0"/>
              </a:spcAft>
              <a:buNone/>
            </a:pPr>
            <a:r>
              <a:rPr lang="es"/>
              <a:t>de Hikvision</a:t>
            </a:r>
            <a:endParaRPr/>
          </a:p>
        </p:txBody>
      </p:sp>
      <p:pic>
        <p:nvPicPr>
          <p:cNvPr id="359" name="Google Shape;359;p38"/>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39"/>
          <p:cNvSpPr txBox="1"/>
          <p:nvPr>
            <p:ph type="ctrTitle"/>
          </p:nvPr>
        </p:nvSpPr>
        <p:spPr>
          <a:xfrm>
            <a:off x="257700" y="1511300"/>
            <a:ext cx="7044600" cy="1907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3. Tecnología AcuSense </a:t>
            </a:r>
            <a:endParaRPr/>
          </a:p>
          <a:p>
            <a:pPr indent="0" lvl="0" marL="0" rtl="0" algn="ctr">
              <a:spcBef>
                <a:spcPts val="0"/>
              </a:spcBef>
              <a:spcAft>
                <a:spcPts val="0"/>
              </a:spcAft>
              <a:buNone/>
            </a:pPr>
            <a:r>
              <a:rPr lang="es"/>
              <a:t>de Hikvision</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365" name="Google Shape;365;p39"/>
          <p:cNvSpPr txBox="1"/>
          <p:nvPr/>
        </p:nvSpPr>
        <p:spPr>
          <a:xfrm>
            <a:off x="674200" y="4967700"/>
            <a:ext cx="6387000" cy="4451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Clr>
                <a:schemeClr val="dk1"/>
              </a:buClr>
              <a:buSzPts val="1100"/>
              <a:buFont typeface="Arial"/>
              <a:buNone/>
            </a:pPr>
            <a:r>
              <a:rPr b="1" lang="es" sz="1800">
                <a:solidFill>
                  <a:srgbClr val="6C3F99"/>
                </a:solidFill>
                <a:latin typeface="Saira"/>
                <a:ea typeface="Saira"/>
                <a:cs typeface="Saira"/>
                <a:sym typeface="Saira"/>
              </a:rPr>
              <a:t>DESAFÍO</a:t>
            </a:r>
            <a:r>
              <a:rPr b="1" lang="es" sz="1800">
                <a:solidFill>
                  <a:srgbClr val="6C3F99"/>
                </a:solidFill>
                <a:latin typeface="Saira"/>
                <a:ea typeface="Saira"/>
                <a:cs typeface="Saira"/>
                <a:sym typeface="Saira"/>
              </a:rPr>
              <a:t>:</a:t>
            </a:r>
            <a:r>
              <a:rPr lang="es" sz="1800">
                <a:solidFill>
                  <a:schemeClr val="dk1"/>
                </a:solidFill>
                <a:latin typeface="Saira"/>
                <a:ea typeface="Saira"/>
                <a:cs typeface="Saira"/>
                <a:sym typeface="Saira"/>
              </a:rPr>
              <a:t> La mayoría de los incidentes de seguridad ocurren durante la noche. De todos los delitos conocidos, el 70 % se produce con el amparo de la oscuridad. La información acerca de los sospechosos (rasgos faciales, altura y ropa) y los vehículos (número de matrícula, color y tipo) es evidencia forense fundamental. Sin embargo, en entornos de poca luz, las cámaras convencionales pueden omitir fácilmente estos detalles críticos. La tecnología infrarroja mejora la nitidez de la imagen en las cámaras convencionales, pero no puede ofrecer la reproducción del color.</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sp>
        <p:nvSpPr>
          <p:cNvPr id="366" name="Google Shape;366;p39"/>
          <p:cNvSpPr txBox="1"/>
          <p:nvPr>
            <p:ph idx="1" type="subTitle"/>
          </p:nvPr>
        </p:nvSpPr>
        <p:spPr>
          <a:xfrm>
            <a:off x="727650" y="3361075"/>
            <a:ext cx="6104700" cy="855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DARKFIGHTER-X</a:t>
            </a:r>
            <a:endParaRPr/>
          </a:p>
        </p:txBody>
      </p:sp>
      <p:pic>
        <p:nvPicPr>
          <p:cNvPr id="367" name="Google Shape;367;p39"/>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0"/>
          <p:cNvSpPr txBox="1"/>
          <p:nvPr>
            <p:ph type="ctrTitle"/>
          </p:nvPr>
        </p:nvSpPr>
        <p:spPr>
          <a:xfrm>
            <a:off x="257700" y="1511300"/>
            <a:ext cx="7044600" cy="1907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3. Tecnología AcuSense </a:t>
            </a:r>
            <a:endParaRPr/>
          </a:p>
          <a:p>
            <a:pPr indent="0" lvl="0" marL="0" rtl="0" algn="ctr">
              <a:spcBef>
                <a:spcPts val="0"/>
              </a:spcBef>
              <a:spcAft>
                <a:spcPts val="0"/>
              </a:spcAft>
              <a:buNone/>
            </a:pPr>
            <a:r>
              <a:rPr lang="es"/>
              <a:t>de Hikvision</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373" name="Google Shape;373;p40"/>
          <p:cNvSpPr txBox="1"/>
          <p:nvPr/>
        </p:nvSpPr>
        <p:spPr>
          <a:xfrm>
            <a:off x="674200" y="4526550"/>
            <a:ext cx="6387000" cy="5750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sz="1600">
                <a:solidFill>
                  <a:srgbClr val="6C3F99"/>
                </a:solidFill>
                <a:latin typeface="Saira"/>
                <a:ea typeface="Saira"/>
                <a:cs typeface="Saira"/>
                <a:sym typeface="Saira"/>
              </a:rPr>
              <a:t>SOLUCIÓN</a:t>
            </a:r>
            <a:r>
              <a:rPr b="1" lang="es" sz="1600">
                <a:solidFill>
                  <a:srgbClr val="6C3F99"/>
                </a:solidFill>
                <a:latin typeface="Saira"/>
                <a:ea typeface="Saira"/>
                <a:cs typeface="Saira"/>
                <a:sym typeface="Saira"/>
              </a:rPr>
              <a:t>:</a:t>
            </a:r>
            <a:r>
              <a:rPr lang="es" sz="1600">
                <a:solidFill>
                  <a:schemeClr val="dk1"/>
                </a:solidFill>
                <a:latin typeface="Saira"/>
                <a:ea typeface="Saira"/>
                <a:cs typeface="Saira"/>
                <a:sym typeface="Saira"/>
              </a:rPr>
              <a:t> Hikvision ha dedicado años de investigación y esfuerzos de desarrollo al procesamiento de imágenes en variados ambientes de baja luminosidad.</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En el 2013, Hikvision presentó cámaras con la tecnología DarkFighter, que cuentan con un sensor más grande y una mayor apertura. Solo cuatro años después, Hikvision estableció el punto de referencia de la industria con DarkFighterX, que se destaca por un innovador diseño de doble sensor. Basado en el proceso que utilizan los ojos humanos en la percepción del color y del brillo, utiliza dos sensores: uno para la obtención de imágenes IR, que garantiza el brillo y la nitidez, y el otro para la luz visible, lo que garantiza una reproducción vívida del color. Luego, estas señales se combinan en una imagen </a:t>
            </a:r>
            <a:r>
              <a:rPr b="1" lang="es" sz="1600">
                <a:solidFill>
                  <a:srgbClr val="6C3F99"/>
                </a:solidFill>
                <a:latin typeface="Saira"/>
                <a:ea typeface="Saira"/>
                <a:cs typeface="Saira"/>
                <a:sym typeface="Saira"/>
              </a:rPr>
              <a:t>BRILLANTE, COMPLETAMENTE EN COLOR.</a:t>
            </a:r>
            <a:endParaRPr b="1" sz="1600">
              <a:solidFill>
                <a:srgbClr val="6C3F99"/>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La tecnología DarkFighterX permite un brillo sin precedentes y colores vívidos, junto con imágenes asombrosamente nítidas y claras en ambientes con mínima luminosidad.</a:t>
            </a:r>
            <a:endParaRPr sz="1600">
              <a:solidFill>
                <a:schemeClr val="dk1"/>
              </a:solidFill>
              <a:latin typeface="Saira"/>
              <a:ea typeface="Saira"/>
              <a:cs typeface="Saira"/>
              <a:sym typeface="Saira"/>
            </a:endParaRPr>
          </a:p>
        </p:txBody>
      </p:sp>
      <p:sp>
        <p:nvSpPr>
          <p:cNvPr id="374" name="Google Shape;374;p40"/>
          <p:cNvSpPr txBox="1"/>
          <p:nvPr>
            <p:ph idx="1" type="subTitle"/>
          </p:nvPr>
        </p:nvSpPr>
        <p:spPr>
          <a:xfrm>
            <a:off x="727650" y="3361075"/>
            <a:ext cx="6104700" cy="784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DARKFIGHTER-X</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1"/>
          <p:cNvSpPr txBox="1"/>
          <p:nvPr>
            <p:ph type="ctrTitle"/>
          </p:nvPr>
        </p:nvSpPr>
        <p:spPr>
          <a:xfrm>
            <a:off x="257700" y="1511300"/>
            <a:ext cx="7044600" cy="1907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3. Tecnología AcuSense </a:t>
            </a:r>
            <a:endParaRPr/>
          </a:p>
          <a:p>
            <a:pPr indent="0" lvl="0" marL="0" rtl="0" algn="ctr">
              <a:spcBef>
                <a:spcPts val="0"/>
              </a:spcBef>
              <a:spcAft>
                <a:spcPts val="0"/>
              </a:spcAft>
              <a:buNone/>
            </a:pPr>
            <a:r>
              <a:rPr lang="es"/>
              <a:t>de Hikvision</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380" name="Google Shape;380;p41"/>
          <p:cNvSpPr txBox="1"/>
          <p:nvPr/>
        </p:nvSpPr>
        <p:spPr>
          <a:xfrm>
            <a:off x="674200" y="4804300"/>
            <a:ext cx="6387000" cy="5227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tecnología ColorVu de Hikvision, líder en la industria, captura videos a todo color y de alta calidad las 24 horas del día, los 7 días de la semana, para que su personal de seguridad pueda proteger a las personas y las propiedades durante la noche con la misma nitidez que durante el día.</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poderosa capacidad de la tecnología ColorVu para capturar detalles con poca luz surge de tres avances específicos: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342900" lvl="0" marL="457200" rtl="0" algn="l">
              <a:lnSpc>
                <a:spcPct val="2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Hardware de última generación</a:t>
            </a:r>
            <a:endParaRPr sz="1800">
              <a:solidFill>
                <a:schemeClr val="dk1"/>
              </a:solidFill>
              <a:latin typeface="Saira"/>
              <a:ea typeface="Saira"/>
              <a:cs typeface="Saira"/>
              <a:sym typeface="Saira"/>
            </a:endParaRPr>
          </a:p>
          <a:p>
            <a:pPr indent="-342900" lvl="0" marL="457200" rtl="0" algn="l">
              <a:lnSpc>
                <a:spcPct val="2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Procesamiento de imágenes de última generación</a:t>
            </a:r>
            <a:endParaRPr sz="1800">
              <a:solidFill>
                <a:schemeClr val="dk1"/>
              </a:solidFill>
              <a:latin typeface="Saira"/>
              <a:ea typeface="Saira"/>
              <a:cs typeface="Saira"/>
              <a:sym typeface="Saira"/>
            </a:endParaRPr>
          </a:p>
          <a:p>
            <a:pPr indent="-342900" lvl="0" marL="457200" rtl="0" algn="l">
              <a:lnSpc>
                <a:spcPct val="2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Fiabilidad súper alta</a:t>
            </a:r>
            <a:endParaRPr sz="1800">
              <a:solidFill>
                <a:schemeClr val="dk1"/>
              </a:solidFill>
              <a:latin typeface="Saira"/>
              <a:ea typeface="Saira"/>
              <a:cs typeface="Saira"/>
              <a:sym typeface="Saira"/>
            </a:endParaRPr>
          </a:p>
        </p:txBody>
      </p:sp>
      <p:sp>
        <p:nvSpPr>
          <p:cNvPr id="381" name="Google Shape;381;p41"/>
          <p:cNvSpPr txBox="1"/>
          <p:nvPr>
            <p:ph idx="1" type="subTitle"/>
          </p:nvPr>
        </p:nvSpPr>
        <p:spPr>
          <a:xfrm>
            <a:off x="727650" y="3361075"/>
            <a:ext cx="6104700" cy="784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COLORVU</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2"/>
          <p:cNvSpPr txBox="1"/>
          <p:nvPr>
            <p:ph type="ctrTitle"/>
          </p:nvPr>
        </p:nvSpPr>
        <p:spPr>
          <a:xfrm>
            <a:off x="257700" y="1511300"/>
            <a:ext cx="7044600" cy="1907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s"/>
              <a:t>3. Tecnología AcuSense </a:t>
            </a:r>
            <a:endParaRPr/>
          </a:p>
          <a:p>
            <a:pPr indent="0" lvl="0" marL="0" rtl="0" algn="ctr">
              <a:spcBef>
                <a:spcPts val="0"/>
              </a:spcBef>
              <a:spcAft>
                <a:spcPts val="0"/>
              </a:spcAft>
              <a:buNone/>
            </a:pPr>
            <a:r>
              <a:rPr lang="es"/>
              <a:t>de Hikvision</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387" name="Google Shape;387;p42"/>
          <p:cNvSpPr txBox="1"/>
          <p:nvPr/>
        </p:nvSpPr>
        <p:spPr>
          <a:xfrm>
            <a:off x="674200" y="4804300"/>
            <a:ext cx="6387000" cy="4562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Las cámaras habilitadas con ColorVu generan imágenes de colores vivos en condiciones de poca luz, incluso hasta 0,0005 lux: esa es la misma iluminación que una noche sin luna y estrellada.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Esta increíble capacidad para intensificar la mínima luz ambiental se logra a través de dos características avanzadas:</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342900" lvl="0" marL="457200" rtl="0" algn="l">
              <a:lnSpc>
                <a:spcPct val="1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Apertura súper grande F1.0: captura la mayor cantidad de luz posible para el sensor</a:t>
            </a:r>
            <a:endParaRPr sz="1800">
              <a:solidFill>
                <a:schemeClr val="dk1"/>
              </a:solidFill>
              <a:latin typeface="Saira"/>
              <a:ea typeface="Saira"/>
              <a:cs typeface="Saira"/>
              <a:sym typeface="Saira"/>
            </a:endParaRPr>
          </a:p>
          <a:p>
            <a:pPr indent="0" lvl="0" marL="457200" rtl="0" algn="l">
              <a:lnSpc>
                <a:spcPct val="100000"/>
              </a:lnSpc>
              <a:spcBef>
                <a:spcPts val="0"/>
              </a:spcBef>
              <a:spcAft>
                <a:spcPts val="0"/>
              </a:spcAft>
              <a:buNone/>
            </a:pPr>
            <a:r>
              <a:t/>
            </a:r>
            <a:endParaRPr sz="1800">
              <a:solidFill>
                <a:schemeClr val="dk1"/>
              </a:solidFill>
              <a:latin typeface="Saira"/>
              <a:ea typeface="Saira"/>
              <a:cs typeface="Saira"/>
              <a:sym typeface="Saira"/>
            </a:endParaRPr>
          </a:p>
          <a:p>
            <a:pPr indent="-342900" lvl="0" marL="457200" rtl="0" algn="l">
              <a:lnSpc>
                <a:spcPct val="100000"/>
              </a:lnSpc>
              <a:spcBef>
                <a:spcPts val="0"/>
              </a:spcBef>
              <a:spcAft>
                <a:spcPts val="0"/>
              </a:spcAft>
              <a:buClr>
                <a:srgbClr val="6C3F99"/>
              </a:buClr>
              <a:buSzPts val="1800"/>
              <a:buFont typeface="Saira"/>
              <a:buChar char="●"/>
            </a:pPr>
            <a:r>
              <a:rPr lang="es" sz="1800">
                <a:solidFill>
                  <a:schemeClr val="dk1"/>
                </a:solidFill>
                <a:latin typeface="Saira"/>
                <a:ea typeface="Saira"/>
                <a:cs typeface="Saira"/>
                <a:sym typeface="Saira"/>
              </a:rPr>
              <a:t>Sensor grande de 1/1,2 in: maximiza el uso de la luz disponible</a:t>
            </a:r>
            <a:endParaRPr sz="1800">
              <a:solidFill>
                <a:schemeClr val="dk1"/>
              </a:solidFill>
              <a:latin typeface="Saira"/>
              <a:ea typeface="Saira"/>
              <a:cs typeface="Saira"/>
              <a:sym typeface="Saira"/>
            </a:endParaRPr>
          </a:p>
        </p:txBody>
      </p:sp>
      <p:sp>
        <p:nvSpPr>
          <p:cNvPr id="388" name="Google Shape;388;p42"/>
          <p:cNvSpPr txBox="1"/>
          <p:nvPr>
            <p:ph idx="1" type="subTitle"/>
          </p:nvPr>
        </p:nvSpPr>
        <p:spPr>
          <a:xfrm>
            <a:off x="727650" y="3361075"/>
            <a:ext cx="6104700" cy="784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R</a:t>
            </a:r>
            <a:r>
              <a:rPr lang="es"/>
              <a:t>esolución hasta 4K</a:t>
            </a:r>
            <a:endParaRPr/>
          </a:p>
        </p:txBody>
      </p:sp>
      <p:pic>
        <p:nvPicPr>
          <p:cNvPr id="389" name="Google Shape;389;p42"/>
          <p:cNvPicPr preferRelativeResize="0"/>
          <p:nvPr/>
        </p:nvPicPr>
        <p:blipFill>
          <a:blip r:embed="rId3">
            <a:alphaModFix/>
          </a:blip>
          <a:stretch>
            <a:fillRect/>
          </a:stretch>
        </p:blipFill>
        <p:spPr>
          <a:xfrm rot="5400000">
            <a:off x="5545450" y="8425463"/>
            <a:ext cx="419100" cy="36099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3"/>
          <p:cNvSpPr/>
          <p:nvPr/>
        </p:nvSpPr>
        <p:spPr>
          <a:xfrm>
            <a:off x="16125" y="5404200"/>
            <a:ext cx="7560000" cy="5035500"/>
          </a:xfrm>
          <a:prstGeom prst="rect">
            <a:avLst/>
          </a:prstGeom>
          <a:solidFill>
            <a:srgbClr val="D719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3"/>
          <p:cNvSpPr txBox="1"/>
          <p:nvPr>
            <p:ph type="ctrTitle"/>
          </p:nvPr>
        </p:nvSpPr>
        <p:spPr>
          <a:xfrm>
            <a:off x="257712" y="1511298"/>
            <a:ext cx="7044600" cy="416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a:solidFill>
                  <a:schemeClr val="lt1"/>
                </a:solidFill>
                <a:latin typeface="Saira Black"/>
                <a:ea typeface="Saira Black"/>
                <a:cs typeface="Saira Black"/>
                <a:sym typeface="Saira Black"/>
              </a:rPr>
              <a:t>SERVICIOS DE OUTSOURCING</a:t>
            </a:r>
            <a:endParaRPr>
              <a:solidFill>
                <a:schemeClr val="lt1"/>
              </a:solidFill>
              <a:latin typeface="Saira Black"/>
              <a:ea typeface="Saira Black"/>
              <a:cs typeface="Saira Black"/>
              <a:sym typeface="Saira Black"/>
            </a:endParaRPr>
          </a:p>
        </p:txBody>
      </p:sp>
      <p:sp>
        <p:nvSpPr>
          <p:cNvPr id="396" name="Google Shape;396;p43"/>
          <p:cNvSpPr txBox="1"/>
          <p:nvPr/>
        </p:nvSpPr>
        <p:spPr>
          <a:xfrm>
            <a:off x="16125" y="6731263"/>
            <a:ext cx="7491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4500">
                <a:solidFill>
                  <a:schemeClr val="lt1"/>
                </a:solidFill>
                <a:latin typeface="Saira"/>
                <a:ea typeface="Saira"/>
                <a:cs typeface="Saira"/>
                <a:sym typeface="Saira"/>
              </a:rPr>
              <a:t>S</a:t>
            </a:r>
            <a:r>
              <a:rPr b="1" lang="es" sz="4500">
                <a:solidFill>
                  <a:schemeClr val="lt1"/>
                </a:solidFill>
                <a:latin typeface="Saira"/>
                <a:ea typeface="Saira"/>
                <a:cs typeface="Saira"/>
                <a:sym typeface="Saira"/>
              </a:rPr>
              <a:t>torage and </a:t>
            </a:r>
            <a:endParaRPr b="1" sz="4500">
              <a:solidFill>
                <a:schemeClr val="lt1"/>
              </a:solidFill>
              <a:latin typeface="Saira"/>
              <a:ea typeface="Saira"/>
              <a:cs typeface="Saira"/>
              <a:sym typeface="Saira"/>
            </a:endParaRPr>
          </a:p>
          <a:p>
            <a:pPr indent="0" lvl="0" marL="0" rtl="0" algn="ctr">
              <a:spcBef>
                <a:spcPts val="0"/>
              </a:spcBef>
              <a:spcAft>
                <a:spcPts val="0"/>
              </a:spcAft>
              <a:buNone/>
            </a:pPr>
            <a:r>
              <a:rPr b="1" lang="es" sz="4500">
                <a:solidFill>
                  <a:schemeClr val="lt1"/>
                </a:solidFill>
                <a:latin typeface="Saira"/>
                <a:ea typeface="Saira"/>
                <a:cs typeface="Saira"/>
                <a:sym typeface="Saira"/>
              </a:rPr>
              <a:t>Bandwidth</a:t>
            </a:r>
            <a:endParaRPr>
              <a:solidFill>
                <a:schemeClr val="lt1"/>
              </a:solidFill>
            </a:endParaRPr>
          </a:p>
        </p:txBody>
      </p:sp>
      <p:sp>
        <p:nvSpPr>
          <p:cNvPr id="397" name="Google Shape;397;p43"/>
          <p:cNvSpPr txBox="1"/>
          <p:nvPr/>
        </p:nvSpPr>
        <p:spPr>
          <a:xfrm>
            <a:off x="257700" y="1371675"/>
            <a:ext cx="28212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0000">
                <a:solidFill>
                  <a:schemeClr val="lt2"/>
                </a:solidFill>
                <a:latin typeface="Saira"/>
                <a:ea typeface="Saira"/>
                <a:cs typeface="Saira"/>
                <a:sym typeface="Saira"/>
              </a:rPr>
              <a:t>4</a:t>
            </a:r>
            <a:endParaRPr b="1" sz="30000">
              <a:solidFill>
                <a:schemeClr val="lt2"/>
              </a:solidFill>
              <a:latin typeface="Saira"/>
              <a:ea typeface="Saira"/>
              <a:cs typeface="Saira"/>
              <a:sym typeface="Saira"/>
            </a:endParaRPr>
          </a:p>
        </p:txBody>
      </p:sp>
      <p:pic>
        <p:nvPicPr>
          <p:cNvPr id="398" name="Google Shape;398;p43"/>
          <p:cNvPicPr preferRelativeResize="0"/>
          <p:nvPr/>
        </p:nvPicPr>
        <p:blipFill>
          <a:blip r:embed="rId3">
            <a:alphaModFix/>
          </a:blip>
          <a:stretch>
            <a:fillRect/>
          </a:stretch>
        </p:blipFill>
        <p:spPr>
          <a:xfrm>
            <a:off x="3264850" y="3175138"/>
            <a:ext cx="3352800" cy="19716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4"/>
          <p:cNvSpPr txBox="1"/>
          <p:nvPr>
            <p:ph type="ctrTitle"/>
          </p:nvPr>
        </p:nvSpPr>
        <p:spPr>
          <a:xfrm>
            <a:off x="257700" y="1511300"/>
            <a:ext cx="7044600" cy="19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s" sz="4000"/>
              <a:t>4. </a:t>
            </a:r>
            <a:r>
              <a:rPr lang="es" sz="4000"/>
              <a:t>Storage and Bandwidth</a:t>
            </a:r>
            <a:endParaRPr sz="4000"/>
          </a:p>
          <a:p>
            <a:pPr indent="0" lvl="0" marL="0" rtl="0" algn="ctr">
              <a:spcBef>
                <a:spcPts val="0"/>
              </a:spcBef>
              <a:spcAft>
                <a:spcPts val="0"/>
              </a:spcAft>
              <a:buClr>
                <a:schemeClr val="dk1"/>
              </a:buClr>
              <a:buSzPts val="990"/>
              <a:buFont typeface="Arial"/>
              <a:buNone/>
            </a:pPr>
            <a:r>
              <a:t/>
            </a:r>
            <a:endParaRPr sz="4000"/>
          </a:p>
          <a:p>
            <a:pPr indent="0" lvl="0" marL="0" rtl="0" algn="ctr">
              <a:spcBef>
                <a:spcPts val="0"/>
              </a:spcBef>
              <a:spcAft>
                <a:spcPts val="0"/>
              </a:spcAft>
              <a:buSzPts val="990"/>
              <a:buNone/>
            </a:pPr>
            <a:r>
              <a:t/>
            </a:r>
            <a:endParaRPr sz="4000"/>
          </a:p>
        </p:txBody>
      </p:sp>
      <p:sp>
        <p:nvSpPr>
          <p:cNvPr id="404" name="Google Shape;404;p44"/>
          <p:cNvSpPr txBox="1"/>
          <p:nvPr/>
        </p:nvSpPr>
        <p:spPr>
          <a:xfrm>
            <a:off x="674200" y="5506875"/>
            <a:ext cx="6387000" cy="2789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Clr>
                <a:schemeClr val="dk1"/>
              </a:buClr>
              <a:buSzPts val="1100"/>
              <a:buFont typeface="Arial"/>
              <a:buNone/>
            </a:pPr>
            <a:r>
              <a:rPr lang="es" sz="1800">
                <a:solidFill>
                  <a:schemeClr val="dk1"/>
                </a:solidFill>
                <a:latin typeface="Saira"/>
                <a:ea typeface="Saira"/>
                <a:cs typeface="Saira"/>
                <a:sym typeface="Saira"/>
              </a:rPr>
              <a:t>A medida que su negocio crezca, también lo hará el volumen de sus datos diarios. Si ya le preocupan los problemas de ancho de banda y almacenamiento, es hora de echar un vistazo a las tecnologías </a:t>
            </a:r>
            <a:r>
              <a:rPr b="1" lang="es" sz="1800">
                <a:solidFill>
                  <a:srgbClr val="6C3F99"/>
                </a:solidFill>
                <a:latin typeface="Saira"/>
                <a:ea typeface="Saira"/>
                <a:cs typeface="Saira"/>
                <a:sym typeface="Saira"/>
              </a:rPr>
              <a:t>H.265 + de compresión y transmisión directa de Hikvision</a:t>
            </a:r>
            <a:r>
              <a:rPr lang="es" sz="1800">
                <a:solidFill>
                  <a:schemeClr val="dk1"/>
                </a:solidFill>
                <a:latin typeface="Saira"/>
                <a:ea typeface="Saira"/>
                <a:cs typeface="Saira"/>
                <a:sym typeface="Saira"/>
              </a:rPr>
              <a:t> que mantendrán su sistema de seguridad en funcionamiento, sin problemas y de forma económica.</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sp>
        <p:nvSpPr>
          <p:cNvPr id="405" name="Google Shape;405;p44"/>
          <p:cNvSpPr txBox="1"/>
          <p:nvPr>
            <p:ph idx="1" type="subTitle"/>
          </p:nvPr>
        </p:nvSpPr>
        <p:spPr>
          <a:xfrm>
            <a:off x="727650" y="3418700"/>
            <a:ext cx="6104700" cy="796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N</a:t>
            </a:r>
            <a:r>
              <a:rPr lang="es"/>
              <a:t>uestra solución a los problemas</a:t>
            </a:r>
            <a:endParaRPr/>
          </a:p>
        </p:txBody>
      </p:sp>
      <p:pic>
        <p:nvPicPr>
          <p:cNvPr id="406" name="Google Shape;406;p44"/>
          <p:cNvPicPr preferRelativeResize="0"/>
          <p:nvPr/>
        </p:nvPicPr>
        <p:blipFill>
          <a:blip r:embed="rId3">
            <a:alphaModFix/>
          </a:blip>
          <a:stretch>
            <a:fillRect/>
          </a:stretch>
        </p:blipFill>
        <p:spPr>
          <a:xfrm>
            <a:off x="0" y="8346294"/>
            <a:ext cx="7560000" cy="209370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5"/>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Storage and Bandwidth</a:t>
            </a:r>
            <a:endParaRPr/>
          </a:p>
        </p:txBody>
      </p:sp>
      <p:sp>
        <p:nvSpPr>
          <p:cNvPr id="412" name="Google Shape;412;p45"/>
          <p:cNvSpPr txBox="1"/>
          <p:nvPr/>
        </p:nvSpPr>
        <p:spPr>
          <a:xfrm>
            <a:off x="674200" y="4640925"/>
            <a:ext cx="6158100" cy="1908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Un algoritmo inteligente desarrollado por Hikvision que puede disminuir en gran medida la tasa de bits de video basado en un códec H.265 estándar. El H.265 + de Hikvision es una tecnología de codificación de video optimizada basada en el formato estándar H.265 / Codificación de video de alta eficiencia (HEVC).</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p:txBody>
      </p:sp>
      <p:sp>
        <p:nvSpPr>
          <p:cNvPr id="413" name="Google Shape;413;p45"/>
          <p:cNvSpPr txBox="1"/>
          <p:nvPr>
            <p:ph idx="1" type="subTitle"/>
          </p:nvPr>
        </p:nvSpPr>
        <p:spPr>
          <a:xfrm>
            <a:off x="727650" y="3418700"/>
            <a:ext cx="6104700" cy="862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¿Q</a:t>
            </a:r>
            <a:r>
              <a:rPr lang="es"/>
              <a:t>ué es H.265+?</a:t>
            </a:r>
            <a:endParaRPr/>
          </a:p>
        </p:txBody>
      </p:sp>
      <p:pic>
        <p:nvPicPr>
          <p:cNvPr id="414" name="Google Shape;414;p45"/>
          <p:cNvPicPr preferRelativeResize="0"/>
          <p:nvPr/>
        </p:nvPicPr>
        <p:blipFill rotWithShape="1">
          <a:blip r:embed="rId3">
            <a:alphaModFix/>
          </a:blip>
          <a:srcRect b="0" l="3554" r="16751" t="0"/>
          <a:stretch/>
        </p:blipFill>
        <p:spPr>
          <a:xfrm>
            <a:off x="697275" y="6850700"/>
            <a:ext cx="3240324" cy="2626025"/>
          </a:xfrm>
          <a:prstGeom prst="rect">
            <a:avLst/>
          </a:prstGeom>
          <a:noFill/>
          <a:ln>
            <a:noFill/>
          </a:ln>
        </p:spPr>
      </p:pic>
      <p:sp>
        <p:nvSpPr>
          <p:cNvPr id="415" name="Google Shape;415;p45"/>
          <p:cNvSpPr txBox="1"/>
          <p:nvPr/>
        </p:nvSpPr>
        <p:spPr>
          <a:xfrm>
            <a:off x="4068275" y="6393500"/>
            <a:ext cx="3097800" cy="3977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600">
                <a:solidFill>
                  <a:schemeClr val="dk1"/>
                </a:solidFill>
                <a:latin typeface="Saira"/>
                <a:ea typeface="Saira"/>
                <a:cs typeface="Saira"/>
                <a:sym typeface="Saira"/>
              </a:rPr>
              <a:t>Con H.265+, la calidad de video casi coincide con la del formato H.265/HEVC, pero reduce el ancho de banda de transmisión y la capacidad de almacenamiento necesarias, gracias a tres tecnologías clave: codificación predictiva, cancelación de ruido y control flexible de la tasa de bits.</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600">
              <a:solidFill>
                <a:schemeClr val="dk1"/>
              </a:solidFill>
              <a:latin typeface="Saira"/>
              <a:ea typeface="Saira"/>
              <a:cs typeface="Saira"/>
              <a:sym typeface="Sair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6"/>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s"/>
              <a:t>4. Storage and Bandwidth</a:t>
            </a:r>
            <a:endParaRPr/>
          </a:p>
        </p:txBody>
      </p:sp>
      <p:sp>
        <p:nvSpPr>
          <p:cNvPr id="421" name="Google Shape;421;p46"/>
          <p:cNvSpPr txBox="1"/>
          <p:nvPr/>
        </p:nvSpPr>
        <p:spPr>
          <a:xfrm>
            <a:off x="674200" y="4836975"/>
            <a:ext cx="6387000" cy="54489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sz="1800">
                <a:solidFill>
                  <a:srgbClr val="6C3F99"/>
                </a:solidFill>
                <a:latin typeface="Saira"/>
                <a:ea typeface="Saira"/>
                <a:cs typeface="Saira"/>
                <a:sym typeface="Saira"/>
              </a:rPr>
              <a:t>DESAFÍO</a:t>
            </a:r>
            <a:r>
              <a:rPr b="1" lang="es" sz="1800">
                <a:solidFill>
                  <a:srgbClr val="6C3F99"/>
                </a:solidFill>
                <a:latin typeface="Saira"/>
                <a:ea typeface="Saira"/>
                <a:cs typeface="Saira"/>
                <a:sym typeface="Saira"/>
              </a:rPr>
              <a:t>:</a:t>
            </a:r>
            <a:r>
              <a:rPr lang="es" sz="1800">
                <a:solidFill>
                  <a:schemeClr val="dk1"/>
                </a:solidFill>
                <a:latin typeface="Saira"/>
                <a:ea typeface="Saira"/>
                <a:cs typeface="Saira"/>
                <a:sym typeface="Saira"/>
              </a:rPr>
              <a:t> Las operaciones de lectura/escritura de video pasan por servidores de grabación que producen fácilmente cuellos de botella en todo el sistema de almacenamiento, lo que ocupa espacio de almacenamiento de datos y aumenta los costos.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rPr lang="es" sz="1800">
                <a:solidFill>
                  <a:schemeClr val="dk1"/>
                </a:solidFill>
                <a:latin typeface="Saira"/>
                <a:ea typeface="Saira"/>
                <a:cs typeface="Saira"/>
                <a:sym typeface="Saira"/>
              </a:rPr>
              <a:t>El sistema de archivos convencional sobrescribe periódicamente los datos, lo que genera una gran cantidad de fragmentos de archivos. Y el rendimiento de los dispositivos de almacenamiento se degrada a medida que aumenta su tiempo de uso.</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rPr lang="es" sz="1800">
                <a:solidFill>
                  <a:schemeClr val="dk1"/>
                </a:solidFill>
                <a:latin typeface="Saira"/>
                <a:ea typeface="Saira"/>
                <a:cs typeface="Saira"/>
                <a:sym typeface="Saira"/>
              </a:rPr>
              <a:t>Lo que es aún peor, en caso de fallas o averías en el servidor, los datos pueden convertirse en datos de solo lectura o simplemente perderse.</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Clr>
                <a:schemeClr val="dk1"/>
              </a:buClr>
              <a:buSzPts val="1100"/>
              <a:buFont typeface="Arial"/>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p:txBody>
      </p:sp>
      <p:sp>
        <p:nvSpPr>
          <p:cNvPr id="422" name="Google Shape;422;p46"/>
          <p:cNvSpPr txBox="1"/>
          <p:nvPr>
            <p:ph idx="1" type="subTitle"/>
          </p:nvPr>
        </p:nvSpPr>
        <p:spPr>
          <a:xfrm>
            <a:off x="727650" y="3377400"/>
            <a:ext cx="6104700" cy="96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T</a:t>
            </a:r>
            <a:r>
              <a:rPr lang="es"/>
              <a:t>ransmisión directa</a:t>
            </a:r>
            <a:endParaRPr/>
          </a:p>
        </p:txBody>
      </p:sp>
      <p:pic>
        <p:nvPicPr>
          <p:cNvPr id="423" name="Google Shape;423;p46"/>
          <p:cNvPicPr preferRelativeResize="0"/>
          <p:nvPr/>
        </p:nvPicPr>
        <p:blipFill>
          <a:blip r:embed="rId3">
            <a:alphaModFix/>
          </a:blip>
          <a:stretch>
            <a:fillRect/>
          </a:stretch>
        </p:blipFill>
        <p:spPr>
          <a:xfrm rot="5400000">
            <a:off x="5545450" y="8425463"/>
            <a:ext cx="419100" cy="36099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47"/>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Storage and Bandwidth</a:t>
            </a:r>
            <a:endParaRPr/>
          </a:p>
        </p:txBody>
      </p:sp>
      <p:sp>
        <p:nvSpPr>
          <p:cNvPr id="429" name="Google Shape;429;p47"/>
          <p:cNvSpPr txBox="1"/>
          <p:nvPr/>
        </p:nvSpPr>
        <p:spPr>
          <a:xfrm>
            <a:off x="674200" y="4836975"/>
            <a:ext cx="6387000" cy="54489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s" sz="1800">
                <a:solidFill>
                  <a:srgbClr val="6C3F99"/>
                </a:solidFill>
                <a:latin typeface="Saira"/>
                <a:ea typeface="Saira"/>
                <a:cs typeface="Saira"/>
                <a:sym typeface="Saira"/>
              </a:rPr>
              <a:t>SOLUCIÓN</a:t>
            </a:r>
            <a:r>
              <a:rPr lang="es" sz="1800">
                <a:solidFill>
                  <a:schemeClr val="dk1"/>
                </a:solidFill>
                <a:latin typeface="Saira"/>
                <a:ea typeface="Saira"/>
                <a:cs typeface="Saira"/>
                <a:sym typeface="Saira"/>
              </a:rPr>
              <a:t>: ¿Qué es la tecnología de transmisión directa?</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tecnología de transmisión directa de Hikvision garantiza la escritura directa de las transmisiones de video en los dispositivos de almacenamiento, lo que elimina los costos por servidores de grabación adicionales y evita fallas y cuellos de botella en el rendimiento de los servidores. Utiliza dispositivos de almacenamiento independientes con alta confiabilidad, de modo que cualquier falla en una matriz de un solo disco no afecte a otras matrices de almacenamiento.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Su exclusivo mecanismo de protección para la transmisión de video ayuda a eliminar fragmentos de archivos que son resultado de la sobrescritura de datos, así como la pérdida de rendimiento de almacenamiento y la utilización del disco.</a:t>
            </a:r>
            <a:endParaRPr sz="1800">
              <a:solidFill>
                <a:schemeClr val="dk1"/>
              </a:solidFill>
              <a:latin typeface="Saira"/>
              <a:ea typeface="Saira"/>
              <a:cs typeface="Saira"/>
              <a:sym typeface="Saira"/>
            </a:endParaRPr>
          </a:p>
        </p:txBody>
      </p:sp>
      <p:sp>
        <p:nvSpPr>
          <p:cNvPr id="430" name="Google Shape;430;p47"/>
          <p:cNvSpPr txBox="1"/>
          <p:nvPr>
            <p:ph idx="1" type="subTitle"/>
          </p:nvPr>
        </p:nvSpPr>
        <p:spPr>
          <a:xfrm>
            <a:off x="727650" y="3377400"/>
            <a:ext cx="6104700" cy="96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Transmisión directa</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8"/>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Storage and Bandwidth</a:t>
            </a:r>
            <a:endParaRPr/>
          </a:p>
        </p:txBody>
      </p:sp>
      <p:sp>
        <p:nvSpPr>
          <p:cNvPr id="436" name="Google Shape;436;p48"/>
          <p:cNvSpPr txBox="1"/>
          <p:nvPr/>
        </p:nvSpPr>
        <p:spPr>
          <a:xfrm>
            <a:off x="674200" y="4836975"/>
            <a:ext cx="6387000" cy="4451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Esta tecnología permite el acceso directo al cliente y a la plataforma para que los usuarios finales puedan descargar, recuperar, navegar y reproducir las grabaciones directamente a alta velocidad. Mejora la eficiencia de las operaciones de búsqueda y escritura con un proceso simplificado, a la vez que mantiene la seguridad de los datos de video a nivel empresarial.</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t/>
            </a:r>
            <a:endParaRPr sz="1800">
              <a:solidFill>
                <a:schemeClr val="dk1"/>
              </a:solidFill>
              <a:latin typeface="Saira"/>
              <a:ea typeface="Saira"/>
              <a:cs typeface="Saira"/>
              <a:sym typeface="Saira"/>
            </a:endParaRPr>
          </a:p>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La tecnología facilita la implementación y la ampliación de los sistemas de almacenamiento y administración de video, y prepara el camino para el almacenamiento distribuido y la administración centralizada más eficientes disponibles.</a:t>
            </a:r>
            <a:endParaRPr sz="1800">
              <a:solidFill>
                <a:schemeClr val="dk1"/>
              </a:solidFill>
              <a:latin typeface="Saira"/>
              <a:ea typeface="Saira"/>
              <a:cs typeface="Saira"/>
              <a:sym typeface="Saira"/>
            </a:endParaRPr>
          </a:p>
        </p:txBody>
      </p:sp>
      <p:sp>
        <p:nvSpPr>
          <p:cNvPr id="437" name="Google Shape;437;p48"/>
          <p:cNvSpPr txBox="1"/>
          <p:nvPr>
            <p:ph idx="1" type="subTitle"/>
          </p:nvPr>
        </p:nvSpPr>
        <p:spPr>
          <a:xfrm>
            <a:off x="727650" y="3377400"/>
            <a:ext cx="6104700" cy="96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Transmisión directa</a:t>
            </a:r>
            <a:endParaRPr/>
          </a:p>
        </p:txBody>
      </p:sp>
      <p:pic>
        <p:nvPicPr>
          <p:cNvPr id="438" name="Google Shape;438;p48"/>
          <p:cNvPicPr preferRelativeResize="0"/>
          <p:nvPr/>
        </p:nvPicPr>
        <p:blipFill>
          <a:blip r:embed="rId3">
            <a:alphaModFix/>
          </a:blip>
          <a:stretch>
            <a:fillRect/>
          </a:stretch>
        </p:blipFill>
        <p:spPr>
          <a:xfrm rot="5400000">
            <a:off x="5545450" y="8425463"/>
            <a:ext cx="419100" cy="36099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9"/>
          <p:cNvSpPr txBox="1"/>
          <p:nvPr>
            <p:ph type="ctrTitle"/>
          </p:nvPr>
        </p:nvSpPr>
        <p:spPr>
          <a:xfrm>
            <a:off x="257700" y="1511300"/>
            <a:ext cx="7044600" cy="19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4. Storage and Bandwidth</a:t>
            </a:r>
            <a:endParaRPr/>
          </a:p>
        </p:txBody>
      </p:sp>
      <p:sp>
        <p:nvSpPr>
          <p:cNvPr id="444" name="Google Shape;444;p49"/>
          <p:cNvSpPr txBox="1"/>
          <p:nvPr>
            <p:ph idx="1" type="subTitle"/>
          </p:nvPr>
        </p:nvSpPr>
        <p:spPr>
          <a:xfrm>
            <a:off x="727650" y="3377400"/>
            <a:ext cx="6104700" cy="96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t>Transmisión directa</a:t>
            </a:r>
            <a:endParaRPr/>
          </a:p>
        </p:txBody>
      </p:sp>
      <p:pic>
        <p:nvPicPr>
          <p:cNvPr id="445" name="Google Shape;445;p49"/>
          <p:cNvPicPr preferRelativeResize="0"/>
          <p:nvPr/>
        </p:nvPicPr>
        <p:blipFill rotWithShape="1">
          <a:blip r:embed="rId3">
            <a:alphaModFix/>
          </a:blip>
          <a:srcRect b="8586" l="3550" r="5166" t="11014"/>
          <a:stretch/>
        </p:blipFill>
        <p:spPr>
          <a:xfrm>
            <a:off x="446550" y="5818625"/>
            <a:ext cx="6666900" cy="3490625"/>
          </a:xfrm>
          <a:prstGeom prst="rect">
            <a:avLst/>
          </a:prstGeom>
          <a:noFill/>
          <a:ln>
            <a:noFill/>
          </a:ln>
        </p:spPr>
      </p:pic>
      <p:sp>
        <p:nvSpPr>
          <p:cNvPr id="446" name="Google Shape;446;p49"/>
          <p:cNvSpPr txBox="1"/>
          <p:nvPr/>
        </p:nvSpPr>
        <p:spPr>
          <a:xfrm>
            <a:off x="727650" y="4852275"/>
            <a:ext cx="6104700" cy="794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s" sz="1800">
                <a:solidFill>
                  <a:schemeClr val="dk1"/>
                </a:solidFill>
                <a:latin typeface="Saira"/>
                <a:ea typeface="Saira"/>
                <a:cs typeface="Saira"/>
                <a:sym typeface="Saira"/>
              </a:rPr>
              <a:t>Es adecuado para escenarios en los que el espacio en rack y el ancho de banda de la red son limitados.</a:t>
            </a:r>
            <a:endParaRPr/>
          </a:p>
        </p:txBody>
      </p:sp>
      <p:pic>
        <p:nvPicPr>
          <p:cNvPr id="447" name="Google Shape;447;p49"/>
          <p:cNvPicPr preferRelativeResize="0"/>
          <p:nvPr/>
        </p:nvPicPr>
        <p:blipFill>
          <a:blip r:embed="rId4">
            <a:alphaModFix/>
          </a:blip>
          <a:stretch>
            <a:fillRect/>
          </a:stretch>
        </p:blipFill>
        <p:spPr>
          <a:xfrm>
            <a:off x="0" y="8346294"/>
            <a:ext cx="7560000" cy="209370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C3F99"/>
        </a:solidFill>
      </p:bgPr>
    </p:bg>
    <p:spTree>
      <p:nvGrpSpPr>
        <p:cNvPr id="451" name="Shape 451"/>
        <p:cNvGrpSpPr/>
        <p:nvPr/>
      </p:nvGrpSpPr>
      <p:grpSpPr>
        <a:xfrm>
          <a:off x="0" y="0"/>
          <a:ext cx="0" cy="0"/>
          <a:chOff x="0" y="0"/>
          <a:chExt cx="0" cy="0"/>
        </a:xfrm>
      </p:grpSpPr>
      <p:sp>
        <p:nvSpPr>
          <p:cNvPr id="452" name="Google Shape;452;p50"/>
          <p:cNvSpPr txBox="1"/>
          <p:nvPr/>
        </p:nvSpPr>
        <p:spPr>
          <a:xfrm>
            <a:off x="561900" y="3019475"/>
            <a:ext cx="64362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2200">
                <a:solidFill>
                  <a:schemeClr val="lt1"/>
                </a:solidFill>
                <a:latin typeface="Saira"/>
                <a:ea typeface="Saira"/>
                <a:cs typeface="Saira"/>
                <a:sym typeface="Saira"/>
              </a:rPr>
              <a:t>Canales de contacto con Intellihelp:</a:t>
            </a:r>
            <a:endParaRPr b="1" sz="2200">
              <a:solidFill>
                <a:schemeClr val="lt1"/>
              </a:solidFill>
              <a:latin typeface="Saira"/>
              <a:ea typeface="Saira"/>
              <a:cs typeface="Saira"/>
              <a:sym typeface="Saira"/>
            </a:endParaRPr>
          </a:p>
        </p:txBody>
      </p:sp>
      <p:sp>
        <p:nvSpPr>
          <p:cNvPr id="453" name="Google Shape;453;p50"/>
          <p:cNvSpPr txBox="1"/>
          <p:nvPr/>
        </p:nvSpPr>
        <p:spPr>
          <a:xfrm>
            <a:off x="-8950" y="53076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(+5411) 3886-0462</a:t>
            </a:r>
            <a:endParaRPr>
              <a:solidFill>
                <a:schemeClr val="lt1"/>
              </a:solidFill>
              <a:latin typeface="Saira"/>
              <a:ea typeface="Saira"/>
              <a:cs typeface="Saira"/>
              <a:sym typeface="Saira"/>
            </a:endParaRPr>
          </a:p>
        </p:txBody>
      </p:sp>
      <p:sp>
        <p:nvSpPr>
          <p:cNvPr id="454" name="Google Shape;454;p50"/>
          <p:cNvSpPr txBox="1"/>
          <p:nvPr/>
        </p:nvSpPr>
        <p:spPr>
          <a:xfrm>
            <a:off x="2280000" y="5307675"/>
            <a:ext cx="3000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info@intellihelp.tech</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contacto@intellihelp.tech</a:t>
            </a:r>
            <a:endParaRPr>
              <a:solidFill>
                <a:schemeClr val="lt1"/>
              </a:solidFill>
              <a:latin typeface="Saira"/>
              <a:ea typeface="Saira"/>
              <a:cs typeface="Saira"/>
              <a:sym typeface="Saira"/>
            </a:endParaRPr>
          </a:p>
        </p:txBody>
      </p:sp>
      <p:sp>
        <p:nvSpPr>
          <p:cNvPr id="455" name="Google Shape;455;p50"/>
          <p:cNvSpPr txBox="1"/>
          <p:nvPr/>
        </p:nvSpPr>
        <p:spPr>
          <a:xfrm>
            <a:off x="5020750" y="5307675"/>
            <a:ext cx="2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(+54911) 3374-6956</a:t>
            </a:r>
            <a:endParaRPr>
              <a:solidFill>
                <a:schemeClr val="lt1"/>
              </a:solidFill>
              <a:latin typeface="Saira"/>
              <a:ea typeface="Saira"/>
              <a:cs typeface="Saira"/>
              <a:sym typeface="Saira"/>
            </a:endParaRPr>
          </a:p>
        </p:txBody>
      </p:sp>
      <p:sp>
        <p:nvSpPr>
          <p:cNvPr id="456" name="Google Shape;456;p50"/>
          <p:cNvSpPr txBox="1"/>
          <p:nvPr/>
        </p:nvSpPr>
        <p:spPr>
          <a:xfrm>
            <a:off x="442775" y="7905725"/>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Herramienta de</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registro de incidentes,</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Light"/>
                <a:ea typeface="Saira Light"/>
                <a:cs typeface="Saira Light"/>
                <a:sym typeface="Saira Light"/>
              </a:rPr>
              <a:t>(exclusiva para clientes)</a:t>
            </a:r>
            <a:endParaRPr>
              <a:solidFill>
                <a:schemeClr val="lt1"/>
              </a:solidFill>
              <a:latin typeface="Saira Light"/>
              <a:ea typeface="Saira Light"/>
              <a:cs typeface="Saira Light"/>
              <a:sym typeface="Saira Light"/>
            </a:endParaRPr>
          </a:p>
        </p:txBody>
      </p:sp>
      <p:sp>
        <p:nvSpPr>
          <p:cNvPr id="457" name="Google Shape;457;p50"/>
          <p:cNvSpPr txBox="1"/>
          <p:nvPr/>
        </p:nvSpPr>
        <p:spPr>
          <a:xfrm>
            <a:off x="3873175" y="7905725"/>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a:solidFill>
                  <a:schemeClr val="lt1"/>
                </a:solidFill>
                <a:latin typeface="Saira"/>
                <a:ea typeface="Saira"/>
                <a:cs typeface="Saira"/>
                <a:sym typeface="Saira"/>
              </a:rPr>
              <a:t>Herramienta Mobile de</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seguimiento de servicio,</a:t>
            </a:r>
            <a:endParaRPr>
              <a:solidFill>
                <a:schemeClr val="lt1"/>
              </a:solidFill>
              <a:latin typeface="Saira"/>
              <a:ea typeface="Saira"/>
              <a:cs typeface="Saira"/>
              <a:sym typeface="Saira"/>
            </a:endParaRPr>
          </a:p>
          <a:p>
            <a:pPr indent="0" lvl="0" marL="0" rtl="0" algn="ctr">
              <a:spcBef>
                <a:spcPts val="0"/>
              </a:spcBef>
              <a:spcAft>
                <a:spcPts val="0"/>
              </a:spcAft>
              <a:buNone/>
            </a:pPr>
            <a:r>
              <a:rPr lang="es">
                <a:solidFill>
                  <a:schemeClr val="lt1"/>
                </a:solidFill>
                <a:latin typeface="Saira"/>
                <a:ea typeface="Saira"/>
                <a:cs typeface="Saira"/>
                <a:sym typeface="Saira"/>
              </a:rPr>
              <a:t>(exclusiva para clientes)</a:t>
            </a:r>
            <a:endParaRPr>
              <a:solidFill>
                <a:schemeClr val="lt1"/>
              </a:solidFill>
              <a:latin typeface="Saira"/>
              <a:ea typeface="Saira"/>
              <a:cs typeface="Saira"/>
              <a:sym typeface="Saira"/>
            </a:endParaRPr>
          </a:p>
        </p:txBody>
      </p:sp>
      <p:pic>
        <p:nvPicPr>
          <p:cNvPr id="458" name="Google Shape;458;p50"/>
          <p:cNvPicPr preferRelativeResize="0"/>
          <p:nvPr/>
        </p:nvPicPr>
        <p:blipFill>
          <a:blip r:embed="rId3">
            <a:alphaModFix/>
          </a:blip>
          <a:stretch>
            <a:fillRect/>
          </a:stretch>
        </p:blipFill>
        <p:spPr>
          <a:xfrm>
            <a:off x="1595825" y="7129113"/>
            <a:ext cx="552450" cy="619125"/>
          </a:xfrm>
          <a:prstGeom prst="rect">
            <a:avLst/>
          </a:prstGeom>
          <a:noFill/>
          <a:ln>
            <a:noFill/>
          </a:ln>
        </p:spPr>
      </p:pic>
      <p:pic>
        <p:nvPicPr>
          <p:cNvPr id="459" name="Google Shape;459;p50"/>
          <p:cNvPicPr preferRelativeResize="0"/>
          <p:nvPr/>
        </p:nvPicPr>
        <p:blipFill>
          <a:blip r:embed="rId4">
            <a:alphaModFix/>
          </a:blip>
          <a:stretch>
            <a:fillRect/>
          </a:stretch>
        </p:blipFill>
        <p:spPr>
          <a:xfrm>
            <a:off x="6021450" y="4487800"/>
            <a:ext cx="590550" cy="590550"/>
          </a:xfrm>
          <a:prstGeom prst="rect">
            <a:avLst/>
          </a:prstGeom>
          <a:noFill/>
          <a:ln>
            <a:noFill/>
          </a:ln>
        </p:spPr>
      </p:pic>
      <p:pic>
        <p:nvPicPr>
          <p:cNvPr id="460" name="Google Shape;460;p50"/>
          <p:cNvPicPr preferRelativeResize="0"/>
          <p:nvPr/>
        </p:nvPicPr>
        <p:blipFill>
          <a:blip r:embed="rId5">
            <a:alphaModFix/>
          </a:blip>
          <a:stretch>
            <a:fillRect/>
          </a:stretch>
        </p:blipFill>
        <p:spPr>
          <a:xfrm>
            <a:off x="3450100" y="4543500"/>
            <a:ext cx="659800" cy="479150"/>
          </a:xfrm>
          <a:prstGeom prst="rect">
            <a:avLst/>
          </a:prstGeom>
          <a:noFill/>
          <a:ln>
            <a:noFill/>
          </a:ln>
        </p:spPr>
      </p:pic>
      <p:pic>
        <p:nvPicPr>
          <p:cNvPr id="461" name="Google Shape;461;p50"/>
          <p:cNvPicPr preferRelativeResize="0"/>
          <p:nvPr/>
        </p:nvPicPr>
        <p:blipFill>
          <a:blip r:embed="rId6">
            <a:alphaModFix/>
          </a:blip>
          <a:stretch>
            <a:fillRect/>
          </a:stretch>
        </p:blipFill>
        <p:spPr>
          <a:xfrm>
            <a:off x="1172775" y="4492575"/>
            <a:ext cx="542925" cy="657225"/>
          </a:xfrm>
          <a:prstGeom prst="rect">
            <a:avLst/>
          </a:prstGeom>
          <a:noFill/>
          <a:ln>
            <a:noFill/>
          </a:ln>
        </p:spPr>
      </p:pic>
      <p:pic>
        <p:nvPicPr>
          <p:cNvPr id="462" name="Google Shape;462;p50"/>
          <p:cNvPicPr preferRelativeResize="0"/>
          <p:nvPr/>
        </p:nvPicPr>
        <p:blipFill>
          <a:blip r:embed="rId7">
            <a:alphaModFix/>
          </a:blip>
          <a:stretch>
            <a:fillRect/>
          </a:stretch>
        </p:blipFill>
        <p:spPr>
          <a:xfrm>
            <a:off x="5212075" y="7143400"/>
            <a:ext cx="371475" cy="590550"/>
          </a:xfrm>
          <a:prstGeom prst="rect">
            <a:avLst/>
          </a:prstGeom>
          <a:noFill/>
          <a:ln>
            <a:noFill/>
          </a:ln>
        </p:spPr>
      </p:pic>
      <p:cxnSp>
        <p:nvCxnSpPr>
          <p:cNvPr id="463" name="Google Shape;463;p50"/>
          <p:cNvCxnSpPr/>
          <p:nvPr/>
        </p:nvCxnSpPr>
        <p:spPr>
          <a:xfrm>
            <a:off x="554100" y="6507475"/>
            <a:ext cx="6451800" cy="0"/>
          </a:xfrm>
          <a:prstGeom prst="straightConnector1">
            <a:avLst/>
          </a:prstGeom>
          <a:noFill/>
          <a:ln cap="flat" cmpd="sng" w="9525">
            <a:solidFill>
              <a:schemeClr val="lt1"/>
            </a:solidFill>
            <a:prstDash val="solid"/>
            <a:round/>
            <a:headEnd len="med" w="med" type="none"/>
            <a:tailEnd len="med" w="med" type="none"/>
          </a:ln>
        </p:spPr>
      </p:cxnSp>
      <p:sp>
        <p:nvSpPr>
          <p:cNvPr id="464" name="Google Shape;464;p50"/>
          <p:cNvSpPr/>
          <p:nvPr/>
        </p:nvSpPr>
        <p:spPr>
          <a:xfrm>
            <a:off x="175" y="-15025"/>
            <a:ext cx="7560000" cy="181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5" name="Google Shape;465;p50"/>
          <p:cNvPicPr preferRelativeResize="0"/>
          <p:nvPr/>
        </p:nvPicPr>
        <p:blipFill>
          <a:blip r:embed="rId8">
            <a:alphaModFix/>
          </a:blip>
          <a:stretch>
            <a:fillRect/>
          </a:stretch>
        </p:blipFill>
        <p:spPr>
          <a:xfrm>
            <a:off x="3780000" y="343650"/>
            <a:ext cx="3439875" cy="89838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