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10440000" cx="7560000"/>
  <p:notesSz cx="6858000" cy="9144000"/>
  <p:embeddedFontLst>
    <p:embeddedFont>
      <p:font typeface="Saira ExtraBold"/>
      <p:bold r:id="rId31"/>
      <p:boldItalic r:id="rId32"/>
    </p:embeddedFont>
    <p:embeddedFont>
      <p:font typeface="Saira Black"/>
      <p:bold r:id="rId33"/>
      <p:boldItalic r:id="rId34"/>
    </p:embeddedFont>
    <p:embeddedFont>
      <p:font typeface="Saira"/>
      <p:regular r:id="rId35"/>
      <p:bold r:id="rId36"/>
      <p:italic r:id="rId37"/>
      <p:boldItalic r:id="rId38"/>
    </p:embeddedFont>
    <p:embeddedFont>
      <p:font typeface="Saira Light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8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8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airaLight-bold.fntdata"/><Relationship Id="rId20" Type="http://schemas.openxmlformats.org/officeDocument/2006/relationships/slide" Target="slides/slide15.xml"/><Relationship Id="rId42" Type="http://schemas.openxmlformats.org/officeDocument/2006/relationships/font" Target="fonts/SairaLight-boldItalic.fntdata"/><Relationship Id="rId41" Type="http://schemas.openxmlformats.org/officeDocument/2006/relationships/font" Target="fonts/SairaLigh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airaExtraBold-bold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SairaBlack-bold.fntdata"/><Relationship Id="rId10" Type="http://schemas.openxmlformats.org/officeDocument/2006/relationships/slide" Target="slides/slide5.xml"/><Relationship Id="rId32" Type="http://schemas.openxmlformats.org/officeDocument/2006/relationships/font" Target="fonts/SairaExtraBold-boldItalic.fntdata"/><Relationship Id="rId13" Type="http://schemas.openxmlformats.org/officeDocument/2006/relationships/slide" Target="slides/slide8.xml"/><Relationship Id="rId35" Type="http://schemas.openxmlformats.org/officeDocument/2006/relationships/font" Target="fonts/Saira-regular.fntdata"/><Relationship Id="rId12" Type="http://schemas.openxmlformats.org/officeDocument/2006/relationships/slide" Target="slides/slide7.xml"/><Relationship Id="rId34" Type="http://schemas.openxmlformats.org/officeDocument/2006/relationships/font" Target="fonts/SairaBlack-boldItalic.fntdata"/><Relationship Id="rId15" Type="http://schemas.openxmlformats.org/officeDocument/2006/relationships/slide" Target="slides/slide10.xml"/><Relationship Id="rId37" Type="http://schemas.openxmlformats.org/officeDocument/2006/relationships/font" Target="fonts/Saira-italic.fntdata"/><Relationship Id="rId14" Type="http://schemas.openxmlformats.org/officeDocument/2006/relationships/slide" Target="slides/slide9.xml"/><Relationship Id="rId36" Type="http://schemas.openxmlformats.org/officeDocument/2006/relationships/font" Target="fonts/Saira-bold.fntdata"/><Relationship Id="rId17" Type="http://schemas.openxmlformats.org/officeDocument/2006/relationships/slide" Target="slides/slide12.xml"/><Relationship Id="rId39" Type="http://schemas.openxmlformats.org/officeDocument/2006/relationships/font" Target="fonts/SairaLight-regular.fntdata"/><Relationship Id="rId16" Type="http://schemas.openxmlformats.org/officeDocument/2006/relationships/slide" Target="slides/slide11.xml"/><Relationship Id="rId38" Type="http://schemas.openxmlformats.org/officeDocument/2006/relationships/font" Target="fonts/Saira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2d8a94bf81_0_9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2d8a94bf8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2d8a94bf81_0_59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2d8a94bf8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2d8a94bf81_0_92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2d8a94bf81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d8a94bf81_0_144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2d8a94bf8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2d8a94bf81_0_168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2d8a94bf81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2cdd616db6_0_299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2cdd616db6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2cdd616db6_0_372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2cdd616db6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3aea5d18e8_0_142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3aea5d18e8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aea5d18e8_0_194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3aea5d18e8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2cdd616db6_0_0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2cdd616d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2cdd616db6_0_31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2cdd616db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3065a9d974_0_10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3065a9d97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3aea5d18e8_0_0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3aea5d18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2cdd616db6_0_119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2cdd616db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304116276f_0_145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1304116276f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2cdd616db6_0_336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2cdd616db6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3aea5d18e8_0_67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3aea5d18e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2cdd616db6_0_101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2cdd616db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3065a9d974_0_21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3065a9d97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304116276f_0_13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304116276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3aea5d18e8_0_47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3aea5d18e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3aea5d18e8_0_77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3aea5d18e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13aea5d18e8_0_111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13aea5d18e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2cdd616db6_0_424:notes"/>
          <p:cNvSpPr/>
          <p:nvPr>
            <p:ph idx="2" type="sldImg"/>
          </p:nvPr>
        </p:nvSpPr>
        <p:spPr>
          <a:xfrm>
            <a:off x="2187788" y="685800"/>
            <a:ext cx="248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2cdd616db6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11298"/>
            <a:ext cx="7044600" cy="41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752555"/>
            <a:ext cx="7044600" cy="16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Saira"/>
              <a:buNone/>
              <a:defRPr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98026" y="269179"/>
            <a:ext cx="1004275" cy="54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338725" y="324775"/>
            <a:ext cx="5959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663398"/>
                </a:solidFill>
                <a:latin typeface="Saira"/>
                <a:ea typeface="Saira"/>
                <a:cs typeface="Saira"/>
                <a:sym typeface="Saira"/>
              </a:rPr>
              <a:t>S</a:t>
            </a:r>
            <a:r>
              <a:rPr b="1" lang="es" sz="1600">
                <a:solidFill>
                  <a:srgbClr val="663398"/>
                </a:solidFill>
                <a:latin typeface="Saira"/>
                <a:ea typeface="Saira"/>
                <a:cs typeface="Saira"/>
                <a:sym typeface="Saira"/>
              </a:rPr>
              <a:t>istemas de Seguridad</a:t>
            </a:r>
            <a:endParaRPr sz="1600"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0" y="466663"/>
            <a:ext cx="318600" cy="147300"/>
          </a:xfrm>
          <a:prstGeom prst="rect">
            <a:avLst/>
          </a:prstGeom>
          <a:solidFill>
            <a:srgbClr val="D719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" name="Google Shape;16;p2"/>
          <p:cNvCxnSpPr/>
          <p:nvPr/>
        </p:nvCxnSpPr>
        <p:spPr>
          <a:xfrm rot="10800000">
            <a:off x="-150" y="822950"/>
            <a:ext cx="4956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" name="Google Shape;17;p2"/>
          <p:cNvPicPr preferRelativeResize="0"/>
          <p:nvPr/>
        </p:nvPicPr>
        <p:blipFill rotWithShape="1">
          <a:blip r:embed="rId3">
            <a:alphaModFix/>
          </a:blip>
          <a:srcRect b="32272" l="0" r="0" t="0"/>
          <a:stretch/>
        </p:blipFill>
        <p:spPr>
          <a:xfrm>
            <a:off x="3287346" y="392625"/>
            <a:ext cx="1632548" cy="22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con título 1">
  <p:cSld name="TITLE_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2774275"/>
            <a:ext cx="7592100" cy="76656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 txBox="1"/>
          <p:nvPr>
            <p:ph type="ctrTitle"/>
          </p:nvPr>
        </p:nvSpPr>
        <p:spPr>
          <a:xfrm>
            <a:off x="257700" y="1511300"/>
            <a:ext cx="7044600" cy="19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663399"/>
              </a:buClr>
              <a:buSzPts val="4000"/>
              <a:buFont typeface="Saira"/>
              <a:buNone/>
              <a:defRPr b="1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98026" y="269179"/>
            <a:ext cx="1004275" cy="542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/>
        </p:nvSpPr>
        <p:spPr>
          <a:xfrm>
            <a:off x="338725" y="324775"/>
            <a:ext cx="5959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663398"/>
                </a:solidFill>
                <a:latin typeface="Saira"/>
                <a:ea typeface="Saira"/>
                <a:cs typeface="Saira"/>
                <a:sym typeface="Saira"/>
              </a:rPr>
              <a:t>S</a:t>
            </a:r>
            <a:r>
              <a:rPr b="1" lang="es" sz="1600">
                <a:solidFill>
                  <a:srgbClr val="663398"/>
                </a:solidFill>
                <a:latin typeface="Saira"/>
                <a:ea typeface="Saira"/>
                <a:cs typeface="Saira"/>
                <a:sym typeface="Saira"/>
              </a:rPr>
              <a:t>istemas de video seguridad</a:t>
            </a:r>
            <a:endParaRPr sz="1600"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0" y="466663"/>
            <a:ext cx="318600" cy="147300"/>
          </a:xfrm>
          <a:prstGeom prst="rect">
            <a:avLst/>
          </a:prstGeom>
          <a:solidFill>
            <a:srgbClr val="D719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" name="Google Shape;25;p3"/>
          <p:cNvCxnSpPr/>
          <p:nvPr/>
        </p:nvCxnSpPr>
        <p:spPr>
          <a:xfrm rot="10800000">
            <a:off x="25" y="822950"/>
            <a:ext cx="28272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" name="Google Shape;26;p3"/>
          <p:cNvSpPr/>
          <p:nvPr/>
        </p:nvSpPr>
        <p:spPr>
          <a:xfrm>
            <a:off x="727650" y="2961625"/>
            <a:ext cx="6104700" cy="1354800"/>
          </a:xfrm>
          <a:prstGeom prst="rect">
            <a:avLst/>
          </a:prstGeom>
          <a:solidFill>
            <a:srgbClr val="6C3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727650" y="3169800"/>
            <a:ext cx="6104700" cy="16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Saira"/>
              <a:buNone/>
              <a:defRPr b="1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defRPr>
            </a:lvl9pPr>
          </a:lstStyle>
          <a:p/>
        </p:txBody>
      </p:sp>
      <p:pic>
        <p:nvPicPr>
          <p:cNvPr id="28" name="Google Shape;28;p3"/>
          <p:cNvPicPr preferRelativeResize="0"/>
          <p:nvPr/>
        </p:nvPicPr>
        <p:blipFill rotWithShape="1">
          <a:blip r:embed="rId3">
            <a:alphaModFix/>
          </a:blip>
          <a:srcRect b="32272" l="0" r="0" t="0"/>
          <a:stretch/>
        </p:blipFill>
        <p:spPr>
          <a:xfrm>
            <a:off x="3287346" y="392625"/>
            <a:ext cx="1632548" cy="22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Google Shape;29;p3"/>
          <p:cNvCxnSpPr/>
          <p:nvPr/>
        </p:nvCxnSpPr>
        <p:spPr>
          <a:xfrm rot="10800000">
            <a:off x="-150" y="822950"/>
            <a:ext cx="4956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257705" y="4365680"/>
            <a:ext cx="7044600" cy="170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257705" y="2339232"/>
            <a:ext cx="7044600" cy="69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257705" y="2339232"/>
            <a:ext cx="3306900" cy="69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3995291" y="2339232"/>
            <a:ext cx="3306900" cy="69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257705" y="1127727"/>
            <a:ext cx="2321700" cy="153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257705" y="2820535"/>
            <a:ext cx="2321700" cy="64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05325" y="913690"/>
            <a:ext cx="5264700" cy="83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/>
          <p:nvPr/>
        </p:nvSpPr>
        <p:spPr>
          <a:xfrm>
            <a:off x="3780000" y="-254"/>
            <a:ext cx="3780000" cy="104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 txBox="1"/>
          <p:nvPr>
            <p:ph type="title"/>
          </p:nvPr>
        </p:nvSpPr>
        <p:spPr>
          <a:xfrm>
            <a:off x="219508" y="2503032"/>
            <a:ext cx="3344400" cy="300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10"/>
          <p:cNvSpPr txBox="1"/>
          <p:nvPr>
            <p:ph idx="1" type="subTitle"/>
          </p:nvPr>
        </p:nvSpPr>
        <p:spPr>
          <a:xfrm>
            <a:off x="219508" y="5689531"/>
            <a:ext cx="3344400" cy="25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" name="Google Shape;56;p10"/>
          <p:cNvSpPr txBox="1"/>
          <p:nvPr>
            <p:ph idx="2" type="body"/>
          </p:nvPr>
        </p:nvSpPr>
        <p:spPr>
          <a:xfrm>
            <a:off x="4083839" y="1469689"/>
            <a:ext cx="3172200" cy="75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257705" y="8586994"/>
            <a:ext cx="4959600" cy="122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hasCustomPrompt="1" type="title"/>
          </p:nvPr>
        </p:nvSpPr>
        <p:spPr>
          <a:xfrm>
            <a:off x="257705" y="2245153"/>
            <a:ext cx="7044600" cy="398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3" name="Google Shape;63;p12"/>
          <p:cNvSpPr txBox="1"/>
          <p:nvPr>
            <p:ph idx="1" type="body"/>
          </p:nvPr>
        </p:nvSpPr>
        <p:spPr>
          <a:xfrm>
            <a:off x="257705" y="6398217"/>
            <a:ext cx="7044600" cy="26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39232"/>
            <a:ext cx="7044600" cy="69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25.png"/><Relationship Id="rId9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33.png"/><Relationship Id="rId7" Type="http://schemas.openxmlformats.org/officeDocument/2006/relationships/image" Target="../media/image28.png"/><Relationship Id="rId8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35.png"/><Relationship Id="rId5" Type="http://schemas.openxmlformats.org/officeDocument/2006/relationships/image" Target="../media/image40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45.png"/><Relationship Id="rId5" Type="http://schemas.openxmlformats.org/officeDocument/2006/relationships/image" Target="../media/image44.png"/><Relationship Id="rId6" Type="http://schemas.openxmlformats.org/officeDocument/2006/relationships/image" Target="../media/image43.png"/><Relationship Id="rId7" Type="http://schemas.openxmlformats.org/officeDocument/2006/relationships/image" Target="../media/image46.png"/><Relationship Id="rId8" Type="http://schemas.openxmlformats.org/officeDocument/2006/relationships/image" Target="../media/image5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openxmlformats.org/officeDocument/2006/relationships/image" Target="../media/image4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1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6.png"/><Relationship Id="rId4" Type="http://schemas.openxmlformats.org/officeDocument/2006/relationships/image" Target="../media/image59.png"/><Relationship Id="rId5" Type="http://schemas.openxmlformats.org/officeDocument/2006/relationships/image" Target="../media/image62.png"/><Relationship Id="rId6" Type="http://schemas.openxmlformats.org/officeDocument/2006/relationships/image" Target="../media/image6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1.png"/><Relationship Id="rId4" Type="http://schemas.openxmlformats.org/officeDocument/2006/relationships/image" Target="../media/image6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0.png"/><Relationship Id="rId4" Type="http://schemas.openxmlformats.org/officeDocument/2006/relationships/image" Target="../media/image68.png"/><Relationship Id="rId5" Type="http://schemas.openxmlformats.org/officeDocument/2006/relationships/image" Target="../media/image67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16125" y="5404200"/>
            <a:ext cx="7560000" cy="5035500"/>
          </a:xfrm>
          <a:prstGeom prst="rect">
            <a:avLst/>
          </a:prstGeom>
          <a:solidFill>
            <a:srgbClr val="D719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 txBox="1"/>
          <p:nvPr>
            <p:ph type="title"/>
          </p:nvPr>
        </p:nvSpPr>
        <p:spPr>
          <a:xfrm>
            <a:off x="257705" y="4365680"/>
            <a:ext cx="7044600" cy="170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>
                <a:solidFill>
                  <a:schemeClr val="lt1"/>
                </a:solidFill>
                <a:latin typeface="Saira Black"/>
                <a:ea typeface="Saira Black"/>
                <a:cs typeface="Saira Black"/>
                <a:sym typeface="Saira Black"/>
              </a:rPr>
              <a:t>SERVICIOS DE OUTSOURCING</a:t>
            </a:r>
            <a:endParaRPr>
              <a:solidFill>
                <a:schemeClr val="lt1"/>
              </a:solidFill>
              <a:latin typeface="Saira Black"/>
              <a:ea typeface="Saira Black"/>
              <a:cs typeface="Saira Black"/>
              <a:sym typeface="Saira Black"/>
            </a:endParaRPr>
          </a:p>
        </p:txBody>
      </p:sp>
      <p:sp>
        <p:nvSpPr>
          <p:cNvPr id="73" name="Google Shape;73;p14"/>
          <p:cNvSpPr txBox="1"/>
          <p:nvPr>
            <p:ph idx="4294967295" type="subTitle"/>
          </p:nvPr>
        </p:nvSpPr>
        <p:spPr>
          <a:xfrm>
            <a:off x="737951" y="8653450"/>
            <a:ext cx="6084000" cy="16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N</a:t>
            </a:r>
            <a:r>
              <a:rPr lang="es" sz="21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uevas tendencias tecnológicas en sistemas de video seguridad para empresas</a:t>
            </a:r>
            <a:endParaRPr sz="21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0000" y="343650"/>
            <a:ext cx="3439875" cy="89838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16125" y="6578863"/>
            <a:ext cx="7491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5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SEGURIDAD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 rotWithShape="1">
          <a:blip r:embed="rId4">
            <a:alphaModFix/>
          </a:blip>
          <a:srcRect b="31124" l="0" r="0" t="0"/>
          <a:stretch/>
        </p:blipFill>
        <p:spPr>
          <a:xfrm>
            <a:off x="331900" y="645775"/>
            <a:ext cx="2658048" cy="3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535663"/>
            <a:ext cx="7255200" cy="2158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 rot="-5400000">
            <a:off x="650850" y="3526050"/>
            <a:ext cx="6253525" cy="7555225"/>
          </a:xfrm>
          <a:prstGeom prst="flowChartOnlineStorage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332175" y="6330575"/>
            <a:ext cx="3362700" cy="1484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3827206" y="6330575"/>
            <a:ext cx="3362700" cy="1484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353868" y="7975800"/>
            <a:ext cx="3362700" cy="1484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3848900" y="7975800"/>
            <a:ext cx="3362700" cy="1484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>
            <p:ph type="ctrTitle"/>
          </p:nvPr>
        </p:nvSpPr>
        <p:spPr>
          <a:xfrm>
            <a:off x="257700" y="1511299"/>
            <a:ext cx="7044600" cy="8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Intellihelp en números</a:t>
            </a:r>
            <a:endParaRPr/>
          </a:p>
        </p:txBody>
      </p:sp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324613" y="3522100"/>
            <a:ext cx="2292600" cy="14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/>
              <a:t>m</a:t>
            </a:r>
            <a:r>
              <a:rPr lang="es" sz="1800"/>
              <a:t>illones de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facturación anual</a:t>
            </a:r>
            <a:endParaRPr sz="1800"/>
          </a:p>
        </p:txBody>
      </p:sp>
      <p:sp>
        <p:nvSpPr>
          <p:cNvPr id="89" name="Google Shape;89;p15"/>
          <p:cNvSpPr txBox="1"/>
          <p:nvPr>
            <p:ph idx="1" type="subTitle"/>
          </p:nvPr>
        </p:nvSpPr>
        <p:spPr>
          <a:xfrm>
            <a:off x="4764900" y="3522100"/>
            <a:ext cx="2292600" cy="11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proyectos implementados exitosamente</a:t>
            </a:r>
            <a:endParaRPr sz="1800"/>
          </a:p>
        </p:txBody>
      </p:sp>
      <p:sp>
        <p:nvSpPr>
          <p:cNvPr id="90" name="Google Shape;90;p15"/>
          <p:cNvSpPr txBox="1"/>
          <p:nvPr>
            <p:ph idx="1" type="subTitle"/>
          </p:nvPr>
        </p:nvSpPr>
        <p:spPr>
          <a:xfrm>
            <a:off x="2905650" y="3522100"/>
            <a:ext cx="1748700" cy="9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años de experiencia</a:t>
            </a:r>
            <a:endParaRPr sz="1800"/>
          </a:p>
        </p:txBody>
      </p:sp>
      <p:sp>
        <p:nvSpPr>
          <p:cNvPr id="91" name="Google Shape;91;p15"/>
          <p:cNvSpPr txBox="1"/>
          <p:nvPr/>
        </p:nvSpPr>
        <p:spPr>
          <a:xfrm>
            <a:off x="426763" y="2585500"/>
            <a:ext cx="2088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400">
                <a:solidFill>
                  <a:srgbClr val="663399"/>
                </a:solidFill>
                <a:latin typeface="Saira ExtraBold"/>
                <a:ea typeface="Saira ExtraBold"/>
                <a:cs typeface="Saira ExtraBold"/>
                <a:sym typeface="Saira ExtraBold"/>
              </a:rPr>
              <a:t>+200</a:t>
            </a:r>
            <a:endParaRPr sz="4400">
              <a:solidFill>
                <a:srgbClr val="663399"/>
              </a:solidFill>
              <a:latin typeface="Saira ExtraBold"/>
              <a:ea typeface="Saira ExtraBold"/>
              <a:cs typeface="Saira ExtraBold"/>
              <a:sym typeface="Saira ExtraBold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5154150" y="2585500"/>
            <a:ext cx="1514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400">
                <a:solidFill>
                  <a:srgbClr val="663399"/>
                </a:solidFill>
                <a:latin typeface="Saira ExtraBold"/>
                <a:ea typeface="Saira ExtraBold"/>
                <a:cs typeface="Saira ExtraBold"/>
                <a:sym typeface="Saira ExtraBold"/>
              </a:rPr>
              <a:t>+60</a:t>
            </a:r>
            <a:endParaRPr sz="4400">
              <a:solidFill>
                <a:srgbClr val="663399"/>
              </a:solidFill>
              <a:latin typeface="Saira ExtraBold"/>
              <a:ea typeface="Saira ExtraBold"/>
              <a:cs typeface="Saira ExtraBold"/>
              <a:sym typeface="Saira ExtraBold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3022950" y="2634975"/>
            <a:ext cx="1514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400">
                <a:solidFill>
                  <a:srgbClr val="663399"/>
                </a:solidFill>
                <a:latin typeface="Saira ExtraBold"/>
                <a:ea typeface="Saira ExtraBold"/>
                <a:cs typeface="Saira ExtraBold"/>
                <a:sym typeface="Saira ExtraBold"/>
              </a:rPr>
              <a:t>12</a:t>
            </a:r>
            <a:endParaRPr sz="4400">
              <a:solidFill>
                <a:srgbClr val="663399"/>
              </a:solidFill>
              <a:latin typeface="Saira ExtraBold"/>
              <a:ea typeface="Saira ExtraBold"/>
              <a:cs typeface="Saira ExtraBold"/>
              <a:sym typeface="Saira ExtraBold"/>
            </a:endParaRPr>
          </a:p>
        </p:txBody>
      </p:sp>
      <p:sp>
        <p:nvSpPr>
          <p:cNvPr id="94" name="Google Shape;94;p15"/>
          <p:cNvSpPr txBox="1"/>
          <p:nvPr>
            <p:ph type="ctrTitle"/>
          </p:nvPr>
        </p:nvSpPr>
        <p:spPr>
          <a:xfrm>
            <a:off x="257700" y="5391524"/>
            <a:ext cx="7044600" cy="8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¿Por qué elegirnos?</a:t>
            </a:r>
            <a:endParaRPr/>
          </a:p>
        </p:txBody>
      </p:sp>
      <p:sp>
        <p:nvSpPr>
          <p:cNvPr id="95" name="Google Shape;95;p15"/>
          <p:cNvSpPr txBox="1"/>
          <p:nvPr/>
        </p:nvSpPr>
        <p:spPr>
          <a:xfrm>
            <a:off x="1497975" y="6656750"/>
            <a:ext cx="22926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RAPIDEZ</a:t>
            </a:r>
            <a:b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</a:b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en el armado de soluciones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5030550" y="6656750"/>
            <a:ext cx="2292600" cy="9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CONOCIMIENTO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en los servicios que desarrollamos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1497975" y="8204400"/>
            <a:ext cx="2033700" cy="12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EFICACIA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en encontrar la mejor ecuación costo beneficio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4993500" y="8070125"/>
            <a:ext cx="2140200" cy="12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FLEXIBILIDAD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para hacer de cada necesidad un servicio a medida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50" y="6813525"/>
            <a:ext cx="533227" cy="65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451" y="6816525"/>
            <a:ext cx="641071" cy="64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1646" y="8353800"/>
            <a:ext cx="904689" cy="311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6334" y="8353800"/>
            <a:ext cx="653054" cy="6470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" name="Google Shape;103;p15"/>
          <p:cNvCxnSpPr/>
          <p:nvPr/>
        </p:nvCxnSpPr>
        <p:spPr>
          <a:xfrm>
            <a:off x="2805425" y="2641325"/>
            <a:ext cx="0" cy="18624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786625" y="2641325"/>
            <a:ext cx="0" cy="18624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ctrTitle"/>
          </p:nvPr>
        </p:nvSpPr>
        <p:spPr>
          <a:xfrm>
            <a:off x="257700" y="1511299"/>
            <a:ext cx="7044600" cy="8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Quienes somos</a:t>
            </a:r>
            <a:endParaRPr/>
          </a:p>
        </p:txBody>
      </p:sp>
      <p:sp>
        <p:nvSpPr>
          <p:cNvPr id="110" name="Google Shape;110;p16"/>
          <p:cNvSpPr txBox="1"/>
          <p:nvPr>
            <p:ph idx="1" type="subTitle"/>
          </p:nvPr>
        </p:nvSpPr>
        <p:spPr>
          <a:xfrm>
            <a:off x="674200" y="2446875"/>
            <a:ext cx="6211500" cy="14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04040"/>
                </a:solidFill>
              </a:rPr>
              <a:t>Intellihelp representa nuestra vocación de ayuda y actitud innovadora presentes en cada servicio prestado. </a:t>
            </a:r>
            <a:endParaRPr b="1" sz="1800">
              <a:solidFill>
                <a:srgbClr val="40404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1" name="Google Shape;111;p16"/>
          <p:cNvSpPr txBox="1"/>
          <p:nvPr/>
        </p:nvSpPr>
        <p:spPr>
          <a:xfrm>
            <a:off x="674200" y="3793625"/>
            <a:ext cx="6211500" cy="48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Somos una </a:t>
            </a:r>
            <a:r>
              <a:rPr b="1" lang="es" sz="16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empresa joven </a:t>
            </a: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con amplia experiencia en la gestión de proyectos tecnológicos para empresas privadas y organismos de gobierno.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Junto con nuestros </a:t>
            </a:r>
            <a:r>
              <a:rPr b="1" lang="es" sz="16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Partners Tecnológicos </a:t>
            </a: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integramos soluciones de alto valor agregado a nuestros clientes, garantizando un </a:t>
            </a:r>
            <a:r>
              <a:rPr b="1" lang="es" sz="16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TCO óptimo.</a:t>
            </a:r>
            <a:endParaRPr b="1" sz="16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Somos una </a:t>
            </a:r>
            <a:r>
              <a:rPr b="1" lang="es" sz="16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Empresa de Servicios Tecnológicos </a:t>
            </a: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con una fuerte vocación de colaboración, acompañamiento constante y calidad hacia nuestros clientes.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A través del dominio en las distintas disciplinas que manejamos buscamos poder resolver íntegramente cada necesidad de manera de convertirnos en un </a:t>
            </a:r>
            <a:r>
              <a:rPr b="1" lang="es" sz="16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Integrador Estratégico </a:t>
            </a: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con capacidad de resolver todo el ciclo de negocio.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 b="9682" l="0" r="0" t="0"/>
          <a:stretch/>
        </p:blipFill>
        <p:spPr>
          <a:xfrm>
            <a:off x="192450" y="8926700"/>
            <a:ext cx="7175101" cy="152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 rot="-5400000">
            <a:off x="1224650" y="4099850"/>
            <a:ext cx="5105925" cy="7555225"/>
          </a:xfrm>
          <a:prstGeom prst="flowChartOnlineStorage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7"/>
          <p:cNvSpPr txBox="1"/>
          <p:nvPr>
            <p:ph type="ctrTitle"/>
          </p:nvPr>
        </p:nvSpPr>
        <p:spPr>
          <a:xfrm>
            <a:off x="257700" y="1511299"/>
            <a:ext cx="7044600" cy="8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Nuestros puntos fuertes</a:t>
            </a:r>
            <a:endParaRPr/>
          </a:p>
        </p:txBody>
      </p:sp>
      <p:sp>
        <p:nvSpPr>
          <p:cNvPr id="119" name="Google Shape;119;p17"/>
          <p:cNvSpPr txBox="1"/>
          <p:nvPr/>
        </p:nvSpPr>
        <p:spPr>
          <a:xfrm>
            <a:off x="1345575" y="2934475"/>
            <a:ext cx="20337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Experiencia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en desarrollos de proyectos llave en mano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4725750" y="2934475"/>
            <a:ext cx="2292600" cy="12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Know how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Profesionales certificados en cada tecnología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1345575" y="4405925"/>
            <a:ext cx="2033700" cy="12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Training center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Capacitaciones en tecnología y aplicación práctica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4688700" y="4271650"/>
            <a:ext cx="2140200" cy="20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Alianzas estratégicas 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Saira"/>
                <a:ea typeface="Saira"/>
                <a:cs typeface="Saira"/>
                <a:sym typeface="Saira"/>
              </a:rPr>
              <a:t>con los principales fabricantes de tecnología.</a:t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601" y="4528224"/>
            <a:ext cx="783425" cy="4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2339" y="4460950"/>
            <a:ext cx="717646" cy="469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2151" y="3020825"/>
            <a:ext cx="856325" cy="60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400" y="3065350"/>
            <a:ext cx="4495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/>
          <p:nvPr>
            <p:ph type="ctrTitle"/>
          </p:nvPr>
        </p:nvSpPr>
        <p:spPr>
          <a:xfrm>
            <a:off x="257700" y="6280086"/>
            <a:ext cx="7044600" cy="8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Nuestros pilares</a:t>
            </a:r>
            <a:endParaRPr/>
          </a:p>
        </p:txBody>
      </p:sp>
      <p:sp>
        <p:nvSpPr>
          <p:cNvPr id="128" name="Google Shape;128;p17"/>
          <p:cNvSpPr txBox="1"/>
          <p:nvPr/>
        </p:nvSpPr>
        <p:spPr>
          <a:xfrm>
            <a:off x="717400" y="7733650"/>
            <a:ext cx="2598000" cy="16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Trabajamos </a:t>
            </a:r>
            <a:r>
              <a:rPr b="1" lang="es" sz="1600">
                <a:solidFill>
                  <a:srgbClr val="7030A0"/>
                </a:solidFill>
                <a:latin typeface="Saira"/>
                <a:ea typeface="Saira"/>
                <a:cs typeface="Saira"/>
                <a:sym typeface="Saira"/>
              </a:rPr>
              <a:t>en equipo </a:t>
            </a: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para presentar la mejor solución que se adapte a las necesidades de nuestros clientes. 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97900" y="7195789"/>
            <a:ext cx="3235726" cy="298226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4447150" y="8043875"/>
            <a:ext cx="170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Comunicación</a:t>
            </a:r>
            <a:endParaRPr>
              <a:solidFill>
                <a:srgbClr val="FFFFF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3782150" y="9422950"/>
            <a:ext cx="15351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Equipos motivados</a:t>
            </a:r>
            <a:endParaRPr>
              <a:solidFill>
                <a:srgbClr val="FFFFF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5317300" y="9422950"/>
            <a:ext cx="1425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Calidad humana</a:t>
            </a:r>
            <a:endParaRPr>
              <a:solidFill>
                <a:srgbClr val="FFFFFF"/>
              </a:solidFill>
              <a:latin typeface="Saira"/>
              <a:ea typeface="Saira"/>
              <a:cs typeface="Saira"/>
              <a:sym typeface="Sair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>
            <p:ph type="ctrTitle"/>
          </p:nvPr>
        </p:nvSpPr>
        <p:spPr>
          <a:xfrm>
            <a:off x="257700" y="1511299"/>
            <a:ext cx="7044600" cy="8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Entrenamiento</a:t>
            </a:r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717400" y="2530575"/>
            <a:ext cx="6232200" cy="34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04040"/>
                </a:solidFill>
                <a:latin typeface="Saira"/>
                <a:ea typeface="Saira"/>
                <a:cs typeface="Saira"/>
                <a:sym typeface="Saira"/>
              </a:rPr>
              <a:t>Consideramos la capacitación y el entrenamiento como un factor clave en la prestación de un servicio de outsourcing de calidad World Class.</a:t>
            </a:r>
            <a:endParaRPr b="1" sz="1800">
              <a:solidFill>
                <a:srgbClr val="404040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Desde Intellihelp desarrollamos nuestra propia </a:t>
            </a:r>
            <a:r>
              <a:rPr b="1" lang="es" sz="18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rPr>
              <a:t>plataforma de e-learning</a:t>
            </a: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 de manera de mantener un cronograma de capacitación tanto para nuestros recursos de staff como para los de nuestros clientes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139" name="Google Shape;139;p18"/>
          <p:cNvPicPr preferRelativeResize="0"/>
          <p:nvPr/>
        </p:nvPicPr>
        <p:blipFill rotWithShape="1">
          <a:blip r:embed="rId3">
            <a:alphaModFix/>
          </a:blip>
          <a:srcRect b="0" l="18315" r="18309" t="0"/>
          <a:stretch/>
        </p:blipFill>
        <p:spPr>
          <a:xfrm>
            <a:off x="0" y="5669700"/>
            <a:ext cx="7560002" cy="46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-16050" y="1068825"/>
            <a:ext cx="7592100" cy="9069300"/>
          </a:xfrm>
          <a:prstGeom prst="rect">
            <a:avLst/>
          </a:prstGeom>
          <a:solidFill>
            <a:srgbClr val="F3F3F3">
              <a:alpha val="558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chemeClr val="dk1"/>
                </a:solidFill>
              </a:rPr>
              <a:t>Outsourcing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220091" y="1514241"/>
            <a:ext cx="7204200" cy="7204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-19200" y="1317150"/>
            <a:ext cx="7598400" cy="75984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chemeClr val="dk1"/>
                </a:solidFill>
              </a:rPr>
              <a:t>Búsqueda de recursos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2242800" y="3682800"/>
            <a:ext cx="3074400" cy="3074400"/>
          </a:xfrm>
          <a:prstGeom prst="ellipse">
            <a:avLst/>
          </a:prstGeom>
          <a:solidFill>
            <a:srgbClr val="6633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9"/>
          <p:cNvSpPr txBox="1"/>
          <p:nvPr>
            <p:ph type="ctrTitle"/>
          </p:nvPr>
        </p:nvSpPr>
        <p:spPr>
          <a:xfrm>
            <a:off x="2122350" y="4867425"/>
            <a:ext cx="3315300" cy="8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</a:rPr>
              <a:t>Soluciones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952875" y="2818025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-Biométricos convencionales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-Video seguridad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-Video vigilancia –Soluciones via drones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1179675" y="2507875"/>
            <a:ext cx="254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Seguridad</a:t>
            </a:r>
            <a:endParaRPr b="1"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352325" y="4190225"/>
            <a:ext cx="184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Cloud</a:t>
            </a:r>
            <a:endParaRPr b="1"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5375400" y="4190225"/>
            <a:ext cx="194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Data Center</a:t>
            </a:r>
            <a:endParaRPr b="1"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1183263" y="73896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Redes indoor</a:t>
            </a:r>
            <a:endParaRPr b="1"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3591288" y="73896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Redes outdoor</a:t>
            </a:r>
            <a:endParaRPr b="1"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5285250" y="4457350"/>
            <a:ext cx="21225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-Sistemas Hiperconvergentes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-SDN -Servers -Switches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4213099" y="7775175"/>
            <a:ext cx="175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Redes FTTH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1573100" y="7702900"/>
            <a:ext cx="21225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-Core Routing -Access Routing -LAN Switching -Wireless LAN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164825" y="4457350"/>
            <a:ext cx="2122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-Nube Privada -Nube Pública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-Nube Híbrida -Orquestación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-Automatización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3900525" y="2538625"/>
            <a:ext cx="243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latin typeface="Saira"/>
                <a:ea typeface="Saira"/>
                <a:cs typeface="Saira"/>
                <a:sym typeface="Saira"/>
              </a:rPr>
              <a:t>IOT</a:t>
            </a:r>
            <a:endParaRPr b="1" sz="1800"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3619875" y="2818025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-Sistemas a medida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-Monitoreo en tiempo real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-Aplicaciones en la nube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161" name="Google Shape;16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4879" y="2061579"/>
            <a:ext cx="495993" cy="376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0569" y="1971775"/>
            <a:ext cx="598612" cy="555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8300" y="3724751"/>
            <a:ext cx="720309" cy="427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40787" y="3733123"/>
            <a:ext cx="611425" cy="41041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504725" y="5790425"/>
            <a:ext cx="184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Acceso</a:t>
            </a:r>
            <a:endParaRPr b="1"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66" name="Google Shape;166;p19"/>
          <p:cNvSpPr txBox="1"/>
          <p:nvPr/>
        </p:nvSpPr>
        <p:spPr>
          <a:xfrm>
            <a:off x="5026575" y="5790425"/>
            <a:ext cx="2304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Energías renovables</a:t>
            </a:r>
            <a:endParaRPr b="1"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5117775" y="6057550"/>
            <a:ext cx="2122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-Soluciones Solares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-Sistemas “On-Grid” -“Off-Grid”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-Sistemas Híbridos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68" name="Google Shape;168;p19"/>
          <p:cNvSpPr txBox="1"/>
          <p:nvPr/>
        </p:nvSpPr>
        <p:spPr>
          <a:xfrm>
            <a:off x="317225" y="6057550"/>
            <a:ext cx="21225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-Distribución de contenidos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-Redes CATV -Redes híbridas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-Redes PON -3 PLAY -IPTV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7F7F7F"/>
                </a:solidFill>
                <a:latin typeface="Saira"/>
                <a:ea typeface="Saira"/>
                <a:cs typeface="Saira"/>
                <a:sym typeface="Saira"/>
              </a:rPr>
              <a:t>–HFC -VoIP</a:t>
            </a:r>
            <a:endParaRPr sz="1000">
              <a:solidFill>
                <a:srgbClr val="7F7F7F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169" name="Google Shape;16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4083" y="5362364"/>
            <a:ext cx="489885" cy="458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98282" y="5361077"/>
            <a:ext cx="505688" cy="50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88975" y="7031125"/>
            <a:ext cx="604648" cy="386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95744" y="6971011"/>
            <a:ext cx="677206" cy="45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5400000">
            <a:off x="3140063" y="5946037"/>
            <a:ext cx="1278350" cy="755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/>
          <p:nvPr/>
        </p:nvSpPr>
        <p:spPr>
          <a:xfrm>
            <a:off x="0" y="3762500"/>
            <a:ext cx="7592100" cy="667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20"/>
          <p:cNvPicPr preferRelativeResize="0"/>
          <p:nvPr/>
        </p:nvPicPr>
        <p:blipFill rotWithShape="1">
          <a:blip r:embed="rId3">
            <a:alphaModFix/>
          </a:blip>
          <a:srcRect b="0" l="20911" r="0" t="34344"/>
          <a:stretch/>
        </p:blipFill>
        <p:spPr>
          <a:xfrm>
            <a:off x="63950" y="3258200"/>
            <a:ext cx="7370100" cy="691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 txBox="1"/>
          <p:nvPr>
            <p:ph type="ctrTitle"/>
          </p:nvPr>
        </p:nvSpPr>
        <p:spPr>
          <a:xfrm>
            <a:off x="257700" y="1511299"/>
            <a:ext cx="7044600" cy="15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</a:t>
            </a:r>
            <a:r>
              <a:rPr lang="es"/>
              <a:t>resencia regional a través de partners</a:t>
            </a:r>
            <a:endParaRPr/>
          </a:p>
        </p:txBody>
      </p:sp>
      <p:sp>
        <p:nvSpPr>
          <p:cNvPr id="181" name="Google Shape;181;p20"/>
          <p:cNvSpPr txBox="1"/>
          <p:nvPr>
            <p:ph idx="1" type="subTitle"/>
          </p:nvPr>
        </p:nvSpPr>
        <p:spPr>
          <a:xfrm>
            <a:off x="4446950" y="4616225"/>
            <a:ext cx="2647800" cy="50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Miami</a:t>
            </a:r>
            <a:endParaRPr/>
          </a:p>
        </p:txBody>
      </p:sp>
      <p:sp>
        <p:nvSpPr>
          <p:cNvPr id="182" name="Google Shape;182;p20"/>
          <p:cNvSpPr txBox="1"/>
          <p:nvPr/>
        </p:nvSpPr>
        <p:spPr>
          <a:xfrm>
            <a:off x="1370750" y="6902225"/>
            <a:ext cx="186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Lima</a:t>
            </a:r>
            <a:endParaRPr/>
          </a:p>
        </p:txBody>
      </p:sp>
      <p:sp>
        <p:nvSpPr>
          <p:cNvPr id="183" name="Google Shape;183;p20"/>
          <p:cNvSpPr txBox="1"/>
          <p:nvPr/>
        </p:nvSpPr>
        <p:spPr>
          <a:xfrm>
            <a:off x="1370750" y="581225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Bogotá</a:t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5341500" y="8619025"/>
            <a:ext cx="1960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Buenos Aires</a:t>
            </a:r>
            <a:endParaRPr/>
          </a:p>
        </p:txBody>
      </p:sp>
      <p:sp>
        <p:nvSpPr>
          <p:cNvPr id="185" name="Google Shape;185;p20"/>
          <p:cNvSpPr txBox="1"/>
          <p:nvPr/>
        </p:nvSpPr>
        <p:spPr>
          <a:xfrm>
            <a:off x="5406775" y="8187325"/>
            <a:ext cx="186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Montevideo</a:t>
            </a:r>
            <a:endParaRPr/>
          </a:p>
        </p:txBody>
      </p:sp>
      <p:sp>
        <p:nvSpPr>
          <p:cNvPr id="186" name="Google Shape;186;p20"/>
          <p:cNvSpPr txBox="1"/>
          <p:nvPr/>
        </p:nvSpPr>
        <p:spPr>
          <a:xfrm>
            <a:off x="1370750" y="8119900"/>
            <a:ext cx="1626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Santiago</a:t>
            </a:r>
            <a:endParaRPr/>
          </a:p>
        </p:txBody>
      </p:sp>
      <p:cxnSp>
        <p:nvCxnSpPr>
          <p:cNvPr id="187" name="Google Shape;187;p20"/>
          <p:cNvCxnSpPr>
            <a:stCxn id="181" idx="1"/>
          </p:cNvCxnSpPr>
          <p:nvPr/>
        </p:nvCxnSpPr>
        <p:spPr>
          <a:xfrm rot="10800000">
            <a:off x="3359750" y="4870175"/>
            <a:ext cx="1087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20"/>
          <p:cNvCxnSpPr/>
          <p:nvPr/>
        </p:nvCxnSpPr>
        <p:spPr>
          <a:xfrm rot="10800000">
            <a:off x="4654275" y="8560025"/>
            <a:ext cx="701400" cy="3348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20"/>
          <p:cNvCxnSpPr/>
          <p:nvPr/>
        </p:nvCxnSpPr>
        <p:spPr>
          <a:xfrm flipH="1">
            <a:off x="4750075" y="8533675"/>
            <a:ext cx="656700" cy="585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20"/>
          <p:cNvCxnSpPr/>
          <p:nvPr/>
        </p:nvCxnSpPr>
        <p:spPr>
          <a:xfrm rot="10800000">
            <a:off x="2597750" y="6089375"/>
            <a:ext cx="1087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20"/>
          <p:cNvCxnSpPr/>
          <p:nvPr/>
        </p:nvCxnSpPr>
        <p:spPr>
          <a:xfrm rot="10800000">
            <a:off x="2750000" y="7156175"/>
            <a:ext cx="8205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0"/>
          <p:cNvCxnSpPr/>
          <p:nvPr/>
        </p:nvCxnSpPr>
        <p:spPr>
          <a:xfrm rot="10800000">
            <a:off x="2902500" y="8451575"/>
            <a:ext cx="954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495900"/>
            <a:ext cx="781050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/>
          <p:nvPr/>
        </p:nvSpPr>
        <p:spPr>
          <a:xfrm>
            <a:off x="16125" y="5404200"/>
            <a:ext cx="7560000" cy="5035500"/>
          </a:xfrm>
          <a:prstGeom prst="rect">
            <a:avLst/>
          </a:prstGeom>
          <a:solidFill>
            <a:srgbClr val="D719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1"/>
          <p:cNvSpPr txBox="1"/>
          <p:nvPr>
            <p:ph type="ctrTitle"/>
          </p:nvPr>
        </p:nvSpPr>
        <p:spPr>
          <a:xfrm>
            <a:off x="257712" y="1511298"/>
            <a:ext cx="7044600" cy="41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>
                <a:solidFill>
                  <a:schemeClr val="lt1"/>
                </a:solidFill>
                <a:latin typeface="Saira Black"/>
                <a:ea typeface="Saira Black"/>
                <a:cs typeface="Saira Black"/>
                <a:sym typeface="Saira Black"/>
              </a:rPr>
              <a:t>SERVICIOS DE OUTSOURCING</a:t>
            </a:r>
            <a:endParaRPr>
              <a:solidFill>
                <a:schemeClr val="lt1"/>
              </a:solidFill>
              <a:latin typeface="Saira Black"/>
              <a:ea typeface="Saira Black"/>
              <a:cs typeface="Saira Black"/>
              <a:sym typeface="Saira Black"/>
            </a:endParaRPr>
          </a:p>
        </p:txBody>
      </p:sp>
      <p:pic>
        <p:nvPicPr>
          <p:cNvPr id="200" name="Google Shape;2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625" y="1420975"/>
            <a:ext cx="6162750" cy="32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1"/>
          <p:cNvSpPr txBox="1"/>
          <p:nvPr/>
        </p:nvSpPr>
        <p:spPr>
          <a:xfrm>
            <a:off x="16125" y="6731263"/>
            <a:ext cx="7491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5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Soluciones de seguridad</a:t>
            </a:r>
            <a:endParaRPr b="1" sz="45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5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HIKVISION</a:t>
            </a:r>
            <a:endParaRPr b="1" sz="45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 txBox="1"/>
          <p:nvPr>
            <p:ph type="ctrTitle"/>
          </p:nvPr>
        </p:nvSpPr>
        <p:spPr>
          <a:xfrm>
            <a:off x="0" y="1511300"/>
            <a:ext cx="75600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Soluciones Hikvision</a:t>
            </a: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-16050" y="2817375"/>
            <a:ext cx="7592100" cy="7665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"/>
          <p:cNvSpPr/>
          <p:nvPr/>
        </p:nvSpPr>
        <p:spPr>
          <a:xfrm>
            <a:off x="789025" y="46334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2"/>
          <p:cNvSpPr/>
          <p:nvPr/>
        </p:nvSpPr>
        <p:spPr>
          <a:xfrm>
            <a:off x="789025" y="60812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2"/>
          <p:cNvSpPr/>
          <p:nvPr/>
        </p:nvSpPr>
        <p:spPr>
          <a:xfrm>
            <a:off x="789025" y="75290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"/>
          <p:cNvSpPr/>
          <p:nvPr/>
        </p:nvSpPr>
        <p:spPr>
          <a:xfrm>
            <a:off x="789025" y="89768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2"/>
          <p:cNvSpPr/>
          <p:nvPr/>
        </p:nvSpPr>
        <p:spPr>
          <a:xfrm>
            <a:off x="789025" y="31856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2048675" y="9195400"/>
            <a:ext cx="42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Soluciones de seguridad para cercos perimetrales</a:t>
            </a:r>
            <a:endParaRPr b="1" sz="2100">
              <a:solidFill>
                <a:srgbClr val="66666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214" name="Google Shape;2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0350" y="2817363"/>
            <a:ext cx="419100" cy="36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2"/>
          <p:cNvSpPr txBox="1"/>
          <p:nvPr/>
        </p:nvSpPr>
        <p:spPr>
          <a:xfrm>
            <a:off x="2048675" y="4914725"/>
            <a:ext cx="5198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Sistemas de control de temperatura humana y uso de barbijos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2048675" y="3456650"/>
            <a:ext cx="4712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Sistemas de control de acceso biométricos y convencionales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2048675" y="6428450"/>
            <a:ext cx="4105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Sistemas de vigilancia video IP</a:t>
            </a:r>
            <a:endParaRPr/>
          </a:p>
        </p:txBody>
      </p:sp>
      <p:sp>
        <p:nvSpPr>
          <p:cNvPr id="218" name="Google Shape;218;p22"/>
          <p:cNvSpPr txBox="1"/>
          <p:nvPr/>
        </p:nvSpPr>
        <p:spPr>
          <a:xfrm>
            <a:off x="2048675" y="7770050"/>
            <a:ext cx="43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Soluciones de seguridad vía drones</a:t>
            </a:r>
            <a:endParaRPr/>
          </a:p>
        </p:txBody>
      </p:sp>
      <p:pic>
        <p:nvPicPr>
          <p:cNvPr id="219" name="Google Shape;21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4651" y="3567375"/>
            <a:ext cx="519603" cy="581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1896" y="5022501"/>
            <a:ext cx="405114" cy="546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80246" y="6442411"/>
            <a:ext cx="528412" cy="59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9775" y="7963118"/>
            <a:ext cx="749356" cy="334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1440" y="9368866"/>
            <a:ext cx="546025" cy="484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/>
          <p:nvPr>
            <p:ph type="ctrTitle"/>
          </p:nvPr>
        </p:nvSpPr>
        <p:spPr>
          <a:xfrm>
            <a:off x="0" y="1511300"/>
            <a:ext cx="75600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Soluciones Hikvision</a:t>
            </a:r>
            <a:endParaRPr/>
          </a:p>
        </p:txBody>
      </p:sp>
      <p:sp>
        <p:nvSpPr>
          <p:cNvPr id="229" name="Google Shape;229;p23"/>
          <p:cNvSpPr/>
          <p:nvPr/>
        </p:nvSpPr>
        <p:spPr>
          <a:xfrm>
            <a:off x="-16050" y="2817375"/>
            <a:ext cx="7592100" cy="7665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3"/>
          <p:cNvSpPr/>
          <p:nvPr/>
        </p:nvSpPr>
        <p:spPr>
          <a:xfrm>
            <a:off x="789025" y="46334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3"/>
          <p:cNvSpPr/>
          <p:nvPr/>
        </p:nvSpPr>
        <p:spPr>
          <a:xfrm>
            <a:off x="789025" y="60812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789025" y="75290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3"/>
          <p:cNvSpPr/>
          <p:nvPr/>
        </p:nvSpPr>
        <p:spPr>
          <a:xfrm>
            <a:off x="789025" y="8976800"/>
            <a:ext cx="6058200" cy="1378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3"/>
          <p:cNvSpPr/>
          <p:nvPr/>
        </p:nvSpPr>
        <p:spPr>
          <a:xfrm>
            <a:off x="789025" y="3185600"/>
            <a:ext cx="60582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3"/>
          <p:cNvSpPr txBox="1"/>
          <p:nvPr/>
        </p:nvSpPr>
        <p:spPr>
          <a:xfrm>
            <a:off x="2048675" y="9119200"/>
            <a:ext cx="4601400" cy="11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Soluciones de seguridad con lectores de rayos-x detección de metales y armas</a:t>
            </a:r>
            <a:endParaRPr b="1" sz="2100">
              <a:solidFill>
                <a:srgbClr val="66666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236" name="Google Shape;2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0350" y="2817363"/>
            <a:ext cx="419100" cy="36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3"/>
          <p:cNvSpPr txBox="1"/>
          <p:nvPr/>
        </p:nvSpPr>
        <p:spPr>
          <a:xfrm>
            <a:off x="2048675" y="4914725"/>
            <a:ext cx="4601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Soluciones de reconocimiento facial y patentes con IA</a:t>
            </a:r>
            <a:endParaRPr/>
          </a:p>
        </p:txBody>
      </p:sp>
      <p:sp>
        <p:nvSpPr>
          <p:cNvPr id="238" name="Google Shape;238;p23"/>
          <p:cNvSpPr txBox="1"/>
          <p:nvPr/>
        </p:nvSpPr>
        <p:spPr>
          <a:xfrm>
            <a:off x="2048675" y="3456650"/>
            <a:ext cx="4712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Tótems de seguridad</a:t>
            </a:r>
            <a:endParaRPr/>
          </a:p>
        </p:txBody>
      </p:sp>
      <p:sp>
        <p:nvSpPr>
          <p:cNvPr id="239" name="Google Shape;239;p23"/>
          <p:cNvSpPr txBox="1"/>
          <p:nvPr/>
        </p:nvSpPr>
        <p:spPr>
          <a:xfrm>
            <a:off x="2048675" y="6428450"/>
            <a:ext cx="4939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Sistemas de parking inteligente</a:t>
            </a:r>
            <a:endParaRPr/>
          </a:p>
        </p:txBody>
      </p:sp>
      <p:sp>
        <p:nvSpPr>
          <p:cNvPr id="240" name="Google Shape;240;p23"/>
          <p:cNvSpPr txBox="1"/>
          <p:nvPr/>
        </p:nvSpPr>
        <p:spPr>
          <a:xfrm>
            <a:off x="2048675" y="7770050"/>
            <a:ext cx="43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Soluciones de portería para consorcios y residenciales</a:t>
            </a:r>
            <a:endParaRPr/>
          </a:p>
        </p:txBody>
      </p:sp>
      <p:pic>
        <p:nvPicPr>
          <p:cNvPr id="241" name="Google Shape;24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4850" y="6540966"/>
            <a:ext cx="704773" cy="546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7095" y="7798850"/>
            <a:ext cx="652178" cy="66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62238" y="3503250"/>
            <a:ext cx="578545" cy="62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36442" y="9393330"/>
            <a:ext cx="620621" cy="57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6444" y="4955846"/>
            <a:ext cx="620620" cy="55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/>
          <p:cNvSpPr/>
          <p:nvPr/>
        </p:nvSpPr>
        <p:spPr>
          <a:xfrm>
            <a:off x="16125" y="5404200"/>
            <a:ext cx="7560000" cy="5035500"/>
          </a:xfrm>
          <a:prstGeom prst="rect">
            <a:avLst/>
          </a:prstGeom>
          <a:solidFill>
            <a:srgbClr val="D719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4"/>
          <p:cNvSpPr txBox="1"/>
          <p:nvPr>
            <p:ph type="ctrTitle"/>
          </p:nvPr>
        </p:nvSpPr>
        <p:spPr>
          <a:xfrm>
            <a:off x="257712" y="1511298"/>
            <a:ext cx="7044600" cy="41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>
                <a:solidFill>
                  <a:schemeClr val="lt1"/>
                </a:solidFill>
                <a:latin typeface="Saira Black"/>
                <a:ea typeface="Saira Black"/>
                <a:cs typeface="Saira Black"/>
                <a:sym typeface="Saira Black"/>
              </a:rPr>
              <a:t>SERVICIOS DE OUTSOURCING</a:t>
            </a:r>
            <a:endParaRPr>
              <a:solidFill>
                <a:schemeClr val="lt1"/>
              </a:solidFill>
              <a:latin typeface="Saira Black"/>
              <a:ea typeface="Saira Black"/>
              <a:cs typeface="Saira Black"/>
              <a:sym typeface="Saira Black"/>
            </a:endParaRPr>
          </a:p>
        </p:txBody>
      </p:sp>
      <p:sp>
        <p:nvSpPr>
          <p:cNvPr id="252" name="Google Shape;252;p24"/>
          <p:cNvSpPr txBox="1"/>
          <p:nvPr/>
        </p:nvSpPr>
        <p:spPr>
          <a:xfrm>
            <a:off x="16125" y="6731263"/>
            <a:ext cx="7491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45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Video Seguridad</a:t>
            </a:r>
            <a:endParaRPr b="1" sz="45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253" name="Google Shape;2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200" y="2630825"/>
            <a:ext cx="6877600" cy="207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/>
          <p:nvPr/>
        </p:nvSpPr>
        <p:spPr>
          <a:xfrm>
            <a:off x="0" y="2774275"/>
            <a:ext cx="7592100" cy="76659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5"/>
          <p:cNvSpPr txBox="1"/>
          <p:nvPr>
            <p:ph type="ctrTitle"/>
          </p:nvPr>
        </p:nvSpPr>
        <p:spPr>
          <a:xfrm>
            <a:off x="81250" y="1160950"/>
            <a:ext cx="739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/>
              <a:t>Principales tecnologías en video seguridad</a:t>
            </a:r>
            <a:endParaRPr/>
          </a:p>
        </p:txBody>
      </p:sp>
      <p:sp>
        <p:nvSpPr>
          <p:cNvPr id="260" name="Google Shape;260;p25"/>
          <p:cNvSpPr txBox="1"/>
          <p:nvPr>
            <p:ph idx="1" type="subTitle"/>
          </p:nvPr>
        </p:nvSpPr>
        <p:spPr>
          <a:xfrm>
            <a:off x="118600" y="3344500"/>
            <a:ext cx="7133700" cy="43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404040"/>
                </a:solidFill>
              </a:rPr>
              <a:t>Con condiciones de luz en constante cambio, áreas amplias que cubrir, mil detalles que capturar, necesita tecnologías de vigilancia avanzadas que protejan su perímetro y mantengan su negocio funcionando de manera más inteligente durante el día y la noche.</a:t>
            </a:r>
            <a:endParaRPr sz="1800">
              <a:solidFill>
                <a:srgbClr val="4040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040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4040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404040"/>
                </a:solidFill>
              </a:rPr>
              <a:t>En INTELLLIHELP junto con HIKVISION sabemos lo que significa sentir siempre la urgencia de la seguridad de su negocio y sus clientes. Con esas preocupaciones en mente, </a:t>
            </a:r>
            <a:r>
              <a:rPr b="1" lang="es" sz="1800">
                <a:solidFill>
                  <a:srgbClr val="7030A0"/>
                </a:solidFill>
              </a:rPr>
              <a:t>investigamos y desarrollamos continuamente tecnologías líderes</a:t>
            </a:r>
            <a:r>
              <a:rPr lang="es" sz="1800">
                <a:solidFill>
                  <a:srgbClr val="404040"/>
                </a:solidFill>
              </a:rPr>
              <a:t> para implementar productos de última generación en el mercado</a:t>
            </a:r>
            <a:endParaRPr b="1" sz="1600">
              <a:solidFill>
                <a:schemeClr val="dk2"/>
              </a:solidFill>
            </a:endParaRPr>
          </a:p>
        </p:txBody>
      </p:sp>
      <p:pic>
        <p:nvPicPr>
          <p:cNvPr id="261" name="Google Shape;261;p25"/>
          <p:cNvPicPr preferRelativeResize="0"/>
          <p:nvPr/>
        </p:nvPicPr>
        <p:blipFill rotWithShape="1">
          <a:blip r:embed="rId3">
            <a:alphaModFix/>
          </a:blip>
          <a:srcRect b="0" l="0" r="3260" t="0"/>
          <a:stretch/>
        </p:blipFill>
        <p:spPr>
          <a:xfrm>
            <a:off x="305825" y="8725225"/>
            <a:ext cx="7048674" cy="17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6"/>
          <p:cNvSpPr/>
          <p:nvPr/>
        </p:nvSpPr>
        <p:spPr>
          <a:xfrm>
            <a:off x="0" y="8101625"/>
            <a:ext cx="7592100" cy="2354100"/>
          </a:xfrm>
          <a:prstGeom prst="rect">
            <a:avLst/>
          </a:prstGeom>
          <a:solidFill>
            <a:srgbClr val="6C3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267" name="Google Shape;267;p26"/>
          <p:cNvSpPr/>
          <p:nvPr/>
        </p:nvSpPr>
        <p:spPr>
          <a:xfrm>
            <a:off x="0" y="2774275"/>
            <a:ext cx="7592100" cy="53274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 txBox="1"/>
          <p:nvPr/>
        </p:nvSpPr>
        <p:spPr>
          <a:xfrm>
            <a:off x="674200" y="3088825"/>
            <a:ext cx="6416700" cy="17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La tecnología Deep Learning es un tipo de aprendizaje automático que capacita a una computadora para realizar tareas similares a las humanas, como reconocer el habla, clasificar imágenes, detectar objetos e incluso describir contenido.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descr="mediaIamge" id="269" name="Google Shape;269;p26"/>
          <p:cNvPicPr preferRelativeResize="0"/>
          <p:nvPr/>
        </p:nvPicPr>
        <p:blipFill rotWithShape="1">
          <a:blip r:embed="rId3">
            <a:alphaModFix/>
          </a:blip>
          <a:srcRect b="0" l="31968" r="0" t="0"/>
          <a:stretch/>
        </p:blipFill>
        <p:spPr>
          <a:xfrm>
            <a:off x="750400" y="5052175"/>
            <a:ext cx="2756876" cy="209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6"/>
          <p:cNvSpPr txBox="1"/>
          <p:nvPr>
            <p:ph type="ctrTitle"/>
          </p:nvPr>
        </p:nvSpPr>
        <p:spPr>
          <a:xfrm>
            <a:off x="0" y="1511300"/>
            <a:ext cx="75600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Deep learning</a:t>
            </a:r>
            <a:endParaRPr/>
          </a:p>
        </p:txBody>
      </p:sp>
      <p:sp>
        <p:nvSpPr>
          <p:cNvPr id="271" name="Google Shape;271;p26"/>
          <p:cNvSpPr txBox="1"/>
          <p:nvPr/>
        </p:nvSpPr>
        <p:spPr>
          <a:xfrm>
            <a:off x="3785025" y="5226850"/>
            <a:ext cx="3218700" cy="17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Toca todos los aspectos de la industria de la seguridad, desde la detección facial y de vehículos hasta el análisis de comportamiento.</a:t>
            </a:r>
            <a:endParaRPr sz="1800"/>
          </a:p>
        </p:txBody>
      </p:sp>
      <p:cxnSp>
        <p:nvCxnSpPr>
          <p:cNvPr id="272" name="Google Shape;272;p26"/>
          <p:cNvCxnSpPr/>
          <p:nvPr/>
        </p:nvCxnSpPr>
        <p:spPr>
          <a:xfrm>
            <a:off x="718975" y="7626025"/>
            <a:ext cx="6371700" cy="0"/>
          </a:xfrm>
          <a:prstGeom prst="straightConnector1">
            <a:avLst/>
          </a:prstGeom>
          <a:noFill/>
          <a:ln cap="flat" cmpd="sng" w="19050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26"/>
          <p:cNvSpPr txBox="1"/>
          <p:nvPr/>
        </p:nvSpPr>
        <p:spPr>
          <a:xfrm>
            <a:off x="732625" y="8549075"/>
            <a:ext cx="5889300" cy="1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L</a:t>
            </a:r>
            <a:r>
              <a:rPr lang="es" sz="18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a tecnología Deep Learning establece parámetros básicos sobre los datos y entrena a la computadora para que aprenda por sí misma al reconocer patrones utilizando capas de procesamiento.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7"/>
          <p:cNvSpPr txBox="1"/>
          <p:nvPr>
            <p:ph type="ctrTitle"/>
          </p:nvPr>
        </p:nvSpPr>
        <p:spPr>
          <a:xfrm>
            <a:off x="0" y="1511300"/>
            <a:ext cx="75600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Servicios de </a:t>
            </a:r>
            <a:r>
              <a:rPr lang="es"/>
              <a:t>Videoseguridad</a:t>
            </a:r>
            <a:endParaRPr/>
          </a:p>
        </p:txBody>
      </p:sp>
      <p:sp>
        <p:nvSpPr>
          <p:cNvPr id="279" name="Google Shape;279;p27"/>
          <p:cNvSpPr/>
          <p:nvPr/>
        </p:nvSpPr>
        <p:spPr>
          <a:xfrm>
            <a:off x="-16050" y="2817375"/>
            <a:ext cx="7592100" cy="7665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7"/>
          <p:cNvSpPr/>
          <p:nvPr/>
        </p:nvSpPr>
        <p:spPr>
          <a:xfrm>
            <a:off x="909800" y="4633400"/>
            <a:ext cx="58167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7"/>
          <p:cNvSpPr/>
          <p:nvPr/>
        </p:nvSpPr>
        <p:spPr>
          <a:xfrm>
            <a:off x="909800" y="6081200"/>
            <a:ext cx="58167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7"/>
          <p:cNvSpPr/>
          <p:nvPr/>
        </p:nvSpPr>
        <p:spPr>
          <a:xfrm>
            <a:off x="909800" y="7529000"/>
            <a:ext cx="58167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7"/>
          <p:cNvSpPr/>
          <p:nvPr/>
        </p:nvSpPr>
        <p:spPr>
          <a:xfrm>
            <a:off x="909800" y="8976800"/>
            <a:ext cx="58167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7"/>
          <p:cNvSpPr/>
          <p:nvPr/>
        </p:nvSpPr>
        <p:spPr>
          <a:xfrm>
            <a:off x="909800" y="3185600"/>
            <a:ext cx="5816700" cy="120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7"/>
          <p:cNvSpPr txBox="1"/>
          <p:nvPr/>
        </p:nvSpPr>
        <p:spPr>
          <a:xfrm>
            <a:off x="2454775" y="9347800"/>
            <a:ext cx="42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Storage and Bandwidth</a:t>
            </a:r>
            <a:endParaRPr b="1" sz="2100">
              <a:solidFill>
                <a:srgbClr val="66666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286" name="Google Shape;2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0350" y="2817363"/>
            <a:ext cx="419100" cy="360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1800" y="3297856"/>
            <a:ext cx="1439325" cy="97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8000" y="4729750"/>
            <a:ext cx="1142969" cy="97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7"/>
          <p:cNvSpPr txBox="1"/>
          <p:nvPr/>
        </p:nvSpPr>
        <p:spPr>
          <a:xfrm>
            <a:off x="2421125" y="4914725"/>
            <a:ext cx="43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Sistema MinMoe de</a:t>
            </a:r>
            <a:b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</a:b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reconocimiento facial</a:t>
            </a:r>
            <a:endParaRPr/>
          </a:p>
        </p:txBody>
      </p:sp>
      <p:sp>
        <p:nvSpPr>
          <p:cNvPr id="290" name="Google Shape;290;p27"/>
          <p:cNvSpPr txBox="1"/>
          <p:nvPr/>
        </p:nvSpPr>
        <p:spPr>
          <a:xfrm>
            <a:off x="2548950" y="353285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Reconocimiento facial</a:t>
            </a:r>
            <a:endParaRPr/>
          </a:p>
        </p:txBody>
      </p:sp>
      <p:sp>
        <p:nvSpPr>
          <p:cNvPr id="291" name="Google Shape;291;p27"/>
          <p:cNvSpPr txBox="1"/>
          <p:nvPr/>
        </p:nvSpPr>
        <p:spPr>
          <a:xfrm>
            <a:off x="2548950" y="6504650"/>
            <a:ext cx="4105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Reconocimiento de vehículos</a:t>
            </a:r>
            <a:endParaRPr/>
          </a:p>
        </p:txBody>
      </p:sp>
      <p:sp>
        <p:nvSpPr>
          <p:cNvPr id="292" name="Google Shape;292;p27"/>
          <p:cNvSpPr txBox="1"/>
          <p:nvPr/>
        </p:nvSpPr>
        <p:spPr>
          <a:xfrm>
            <a:off x="2548950" y="7770050"/>
            <a:ext cx="43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666666"/>
                </a:solidFill>
                <a:latin typeface="Saira"/>
                <a:ea typeface="Saira"/>
                <a:cs typeface="Saira"/>
                <a:sym typeface="Saira"/>
              </a:rPr>
              <a:t>Tecnología AcuSense de Hikvision</a:t>
            </a:r>
            <a:endParaRPr/>
          </a:p>
        </p:txBody>
      </p:sp>
      <p:pic>
        <p:nvPicPr>
          <p:cNvPr id="293" name="Google Shape;293;p27"/>
          <p:cNvPicPr preferRelativeResize="0"/>
          <p:nvPr/>
        </p:nvPicPr>
        <p:blipFill rotWithShape="1">
          <a:blip r:embed="rId6">
            <a:alphaModFix/>
          </a:blip>
          <a:srcRect b="0" l="0" r="17648" t="0"/>
          <a:stretch/>
        </p:blipFill>
        <p:spPr>
          <a:xfrm>
            <a:off x="1036450" y="9115900"/>
            <a:ext cx="1164163" cy="83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21025" y="7667634"/>
            <a:ext cx="1142975" cy="934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21024" y="6382450"/>
            <a:ext cx="1079950" cy="757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"/>
          <p:cNvSpPr/>
          <p:nvPr/>
        </p:nvSpPr>
        <p:spPr>
          <a:xfrm>
            <a:off x="0" y="2774275"/>
            <a:ext cx="7592100" cy="76656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8"/>
          <p:cNvSpPr txBox="1"/>
          <p:nvPr>
            <p:ph type="ctrTitle"/>
          </p:nvPr>
        </p:nvSpPr>
        <p:spPr>
          <a:xfrm>
            <a:off x="0" y="1511300"/>
            <a:ext cx="75600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Tecnología AcuSense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de Hikvision</a:t>
            </a:r>
            <a:endParaRPr/>
          </a:p>
        </p:txBody>
      </p:sp>
      <p:sp>
        <p:nvSpPr>
          <p:cNvPr id="302" name="Google Shape;302;p28"/>
          <p:cNvSpPr txBox="1"/>
          <p:nvPr/>
        </p:nvSpPr>
        <p:spPr>
          <a:xfrm>
            <a:off x="674200" y="3136650"/>
            <a:ext cx="6416700" cy="1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La tecnología AcuSense le ayuda a llevar la seguridad al siguiente nivel mediante la detección de amenazas de una forma precisa y en tiempo real, que diferencia a las personas y a los vehículos de otros objetivos.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03" name="Google Shape;303;p28"/>
          <p:cNvSpPr txBox="1"/>
          <p:nvPr/>
        </p:nvSpPr>
        <p:spPr>
          <a:xfrm>
            <a:off x="1568700" y="4797750"/>
            <a:ext cx="5947200" cy="53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MAYOR RAPIDEZ</a:t>
            </a:r>
            <a:endParaRPr b="1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La tecnología AcuSense detecta las amenazas de intrusión en tiempo real y activa alertas en los teléfonos celulares de sus usuarios para ofrecer una respuesta más rápida.</a:t>
            </a:r>
            <a:endParaRPr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MAYOR EFICIENCIA</a:t>
            </a:r>
            <a:endParaRPr b="1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La tecnología AcuSense aplica etiquetas a las grabaciones de video con personas y vehículos, lo que agiliza la búsqueda de video, minimiza el esfuerzo manual y reduce los costos generales de seguridad.</a:t>
            </a:r>
            <a:endParaRPr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MAYOR PRECISIÓN</a:t>
            </a:r>
            <a:endParaRPr b="1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La tecnología AcuSense diferencia a las personas y los vehículos de otros objetos en movimiento, lo que permite que los equipos de seguridad se enfoquen en las amenazas reales. </a:t>
            </a:r>
            <a:endParaRPr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FÁCIL DE USAR</a:t>
            </a:r>
            <a:endParaRPr b="1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Las cámaras inteligentes que son compatibles con AcuSense se instalan rápidamente y son tan fáciles de configurar como las cámaras de seguridad convencionales. </a:t>
            </a:r>
            <a:endParaRPr sz="1300"/>
          </a:p>
        </p:txBody>
      </p:sp>
      <p:pic>
        <p:nvPicPr>
          <p:cNvPr id="304" name="Google Shape;30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075" y="4923100"/>
            <a:ext cx="511342" cy="626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075" y="7778168"/>
            <a:ext cx="626250" cy="620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075" y="6132190"/>
            <a:ext cx="511350" cy="8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9775" y="9089300"/>
            <a:ext cx="51435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9"/>
          <p:cNvSpPr/>
          <p:nvPr/>
        </p:nvSpPr>
        <p:spPr>
          <a:xfrm>
            <a:off x="0" y="2774275"/>
            <a:ext cx="7592100" cy="76656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9"/>
          <p:cNvSpPr txBox="1"/>
          <p:nvPr>
            <p:ph type="ctrTitle"/>
          </p:nvPr>
        </p:nvSpPr>
        <p:spPr>
          <a:xfrm>
            <a:off x="257712" y="1511298"/>
            <a:ext cx="7044600" cy="41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Storage and Bandwidth</a:t>
            </a:r>
            <a:endParaRPr/>
          </a:p>
        </p:txBody>
      </p:sp>
      <p:pic>
        <p:nvPicPr>
          <p:cNvPr id="314" name="Google Shape;314;p29"/>
          <p:cNvPicPr preferRelativeResize="0"/>
          <p:nvPr/>
        </p:nvPicPr>
        <p:blipFill rotWithShape="1">
          <a:blip r:embed="rId3">
            <a:alphaModFix/>
          </a:blip>
          <a:srcRect b="8586" l="3550" r="5166" t="11014"/>
          <a:stretch/>
        </p:blipFill>
        <p:spPr>
          <a:xfrm>
            <a:off x="446550" y="5701350"/>
            <a:ext cx="6666900" cy="34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9"/>
          <p:cNvSpPr txBox="1"/>
          <p:nvPr/>
        </p:nvSpPr>
        <p:spPr>
          <a:xfrm>
            <a:off x="446550" y="9436050"/>
            <a:ext cx="66669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Es adecuado para escenarios en los que el espacio en rack y el ancho de banda de la red son limitados.</a:t>
            </a:r>
            <a:endParaRPr/>
          </a:p>
        </p:txBody>
      </p:sp>
      <p:sp>
        <p:nvSpPr>
          <p:cNvPr id="316" name="Google Shape;316;p29"/>
          <p:cNvSpPr txBox="1"/>
          <p:nvPr/>
        </p:nvSpPr>
        <p:spPr>
          <a:xfrm>
            <a:off x="674200" y="2888600"/>
            <a:ext cx="6387000" cy="27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000000"/>
                </a:solidFill>
                <a:latin typeface="Saira"/>
                <a:ea typeface="Saira"/>
                <a:cs typeface="Saira"/>
                <a:sym typeface="Saira"/>
              </a:rPr>
              <a:t>A medida que su negocio crezca, también lo hará el volumen de sus datos diarios. Si ya le preocupan los problemas de ancho de banda y almacenamiento, es hora de echar un vistazo a las tecnologías </a:t>
            </a: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H.265 + de compresión y transmisión directa de Hikvision</a:t>
            </a:r>
            <a:r>
              <a:rPr lang="es" sz="1800">
                <a:solidFill>
                  <a:srgbClr val="000000"/>
                </a:solidFill>
                <a:latin typeface="Saira"/>
                <a:ea typeface="Saira"/>
                <a:cs typeface="Saira"/>
                <a:sym typeface="Saira"/>
              </a:rPr>
              <a:t> que mantendrán su sistema de seguridad en funcionamiento, sin problemas y de forma económica.</a:t>
            </a:r>
            <a:endParaRPr sz="1800">
              <a:solidFill>
                <a:srgbClr val="000000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aira"/>
              <a:ea typeface="Saira"/>
              <a:cs typeface="Saira"/>
              <a:sym typeface="Sair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0"/>
          <p:cNvSpPr/>
          <p:nvPr/>
        </p:nvSpPr>
        <p:spPr>
          <a:xfrm>
            <a:off x="16125" y="5404200"/>
            <a:ext cx="7560000" cy="5035500"/>
          </a:xfrm>
          <a:prstGeom prst="rect">
            <a:avLst/>
          </a:prstGeom>
          <a:solidFill>
            <a:srgbClr val="D719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0"/>
          <p:cNvSpPr txBox="1"/>
          <p:nvPr/>
        </p:nvSpPr>
        <p:spPr>
          <a:xfrm>
            <a:off x="16125" y="6731263"/>
            <a:ext cx="7491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5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Control de Acceso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23" name="Google Shape;32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364375"/>
            <a:ext cx="7255201" cy="1882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1"/>
          <p:cNvSpPr/>
          <p:nvPr/>
        </p:nvSpPr>
        <p:spPr>
          <a:xfrm>
            <a:off x="0" y="2774275"/>
            <a:ext cx="7592100" cy="76659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1"/>
          <p:cNvSpPr txBox="1"/>
          <p:nvPr>
            <p:ph type="ctrTitle"/>
          </p:nvPr>
        </p:nvSpPr>
        <p:spPr>
          <a:xfrm>
            <a:off x="81250" y="1160950"/>
            <a:ext cx="739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/>
              <a:t>Principales tecnologías de Control de Acceso</a:t>
            </a:r>
            <a:endParaRPr/>
          </a:p>
        </p:txBody>
      </p:sp>
      <p:sp>
        <p:nvSpPr>
          <p:cNvPr id="330" name="Google Shape;330;p31"/>
          <p:cNvSpPr txBox="1"/>
          <p:nvPr>
            <p:ph idx="1" type="subTitle"/>
          </p:nvPr>
        </p:nvSpPr>
        <p:spPr>
          <a:xfrm>
            <a:off x="118600" y="3344500"/>
            <a:ext cx="7133700" cy="43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404040"/>
                </a:solidFill>
              </a:rPr>
              <a:t>Los sistemas de control de acceso cumplen una función fundamental en cualquier área sensible, lo que permite que solo las personas correctas ingresen en momentos determinados. </a:t>
            </a:r>
            <a:r>
              <a:rPr b="1" lang="es" sz="1800">
                <a:solidFill>
                  <a:srgbClr val="7030A0"/>
                </a:solidFill>
              </a:rPr>
              <a:t>Varias configuraciones satisfacen diversos presupuestos y necesidades,</a:t>
            </a:r>
            <a:r>
              <a:rPr lang="es" sz="1800">
                <a:solidFill>
                  <a:srgbClr val="404040"/>
                </a:solidFill>
              </a:rPr>
              <a:t> desde el lector de tarjetas más simple hasta los terminales de huellas digitales usados actualmente, hasta el terminal de reconocimiento facial activado por algoritmos. </a:t>
            </a:r>
            <a:endParaRPr sz="1800">
              <a:solidFill>
                <a:srgbClr val="4040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040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404040"/>
                </a:solidFill>
              </a:rPr>
              <a:t>Los diversos dispositivos de Hikvision, como controladoras, lectores de tarjetas, molinetes y cerraduras de puertas ofrecen un sistema de control de acceso completo y seguro.</a:t>
            </a:r>
            <a:endParaRPr sz="1800">
              <a:solidFill>
                <a:srgbClr val="4040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40404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04040"/>
              </a:solidFill>
            </a:endParaRPr>
          </a:p>
        </p:txBody>
      </p:sp>
      <p:pic>
        <p:nvPicPr>
          <p:cNvPr id="331" name="Google Shape;33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875" y="8987636"/>
            <a:ext cx="7292249" cy="939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2"/>
          <p:cNvSpPr/>
          <p:nvPr/>
        </p:nvSpPr>
        <p:spPr>
          <a:xfrm>
            <a:off x="0" y="2774275"/>
            <a:ext cx="7592100" cy="76656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2"/>
          <p:cNvSpPr txBox="1"/>
          <p:nvPr>
            <p:ph type="ctrTitle"/>
          </p:nvPr>
        </p:nvSpPr>
        <p:spPr>
          <a:xfrm>
            <a:off x="257700" y="1511299"/>
            <a:ext cx="70446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</a:t>
            </a:r>
            <a:r>
              <a:rPr lang="es"/>
              <a:t>econocimiento facial</a:t>
            </a:r>
            <a:endParaRPr/>
          </a:p>
        </p:txBody>
      </p:sp>
      <p:sp>
        <p:nvSpPr>
          <p:cNvPr id="338" name="Google Shape;338;p32"/>
          <p:cNvSpPr txBox="1"/>
          <p:nvPr/>
        </p:nvSpPr>
        <p:spPr>
          <a:xfrm>
            <a:off x="674200" y="4239100"/>
            <a:ext cx="6356400" cy="27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Recientemente, se han desarrollado nuevas y poderosas tecnologías, como el aprendizaje automático y la inteligencia artificial, para ofrecer un nivel completamente nuevo de seguridad. Las soluciones actuales de captura y grabación de video pueden grabar imágenes faciales y compararlas con una precisión increíble.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39" name="Google Shape;339;p32"/>
          <p:cNvSpPr txBox="1"/>
          <p:nvPr/>
        </p:nvSpPr>
        <p:spPr>
          <a:xfrm>
            <a:off x="732650" y="7763050"/>
            <a:ext cx="3677100" cy="14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Hay muchas maneras de usar el reconocimiento facial para mantener a las personas a salvo, incrementar las actividades comerciales y mejorar nuestra vida cotidiana con servicios optimizados.</a:t>
            </a:r>
            <a:endParaRPr/>
          </a:p>
        </p:txBody>
      </p:sp>
      <p:pic>
        <p:nvPicPr>
          <p:cNvPr id="340" name="Google Shape;3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4873" y="7381223"/>
            <a:ext cx="2771000" cy="236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3"/>
          <p:cNvSpPr/>
          <p:nvPr/>
        </p:nvSpPr>
        <p:spPr>
          <a:xfrm>
            <a:off x="0" y="7908525"/>
            <a:ext cx="7592100" cy="2547300"/>
          </a:xfrm>
          <a:prstGeom prst="rect">
            <a:avLst/>
          </a:prstGeom>
          <a:solidFill>
            <a:srgbClr val="6C3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46" name="Google Shape;346;p33"/>
          <p:cNvSpPr/>
          <p:nvPr/>
        </p:nvSpPr>
        <p:spPr>
          <a:xfrm>
            <a:off x="0" y="2774275"/>
            <a:ext cx="7592100" cy="51342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3"/>
          <p:cNvSpPr txBox="1"/>
          <p:nvPr>
            <p:ph type="ctrTitle"/>
          </p:nvPr>
        </p:nvSpPr>
        <p:spPr>
          <a:xfrm>
            <a:off x="257700" y="1511299"/>
            <a:ext cx="70446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Sistema MinMoe de reconocimiento facial</a:t>
            </a:r>
            <a:endParaRPr/>
          </a:p>
        </p:txBody>
      </p:sp>
      <p:sp>
        <p:nvSpPr>
          <p:cNvPr id="348" name="Google Shape;348;p33"/>
          <p:cNvSpPr txBox="1"/>
          <p:nvPr/>
        </p:nvSpPr>
        <p:spPr>
          <a:xfrm>
            <a:off x="674200" y="3428400"/>
            <a:ext cx="6211500" cy="27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CARACTERÍSTICAS:</a:t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6C3F99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800"/>
              <a:buFont typeface="Saira"/>
              <a:buChar char="●"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Velocidad y precisión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800"/>
              <a:buFont typeface="Saira"/>
              <a:buChar char="●"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Escenarios oscuros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800"/>
              <a:buFont typeface="Saira"/>
              <a:buChar char="●"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Fraude (anti-suplantación facial)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800"/>
              <a:buFont typeface="Saira"/>
              <a:buChar char="●"/>
            </a:pPr>
            <a:r>
              <a:rPr lang="es" sz="18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Gestión remota</a:t>
            </a:r>
            <a:endParaRPr sz="18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349" name="Google Shape;3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71588" y="7134688"/>
            <a:ext cx="1933575" cy="467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3"/>
          <p:cNvPicPr preferRelativeResize="0"/>
          <p:nvPr/>
        </p:nvPicPr>
        <p:blipFill rotWithShape="1">
          <a:blip r:embed="rId4">
            <a:alphaModFix/>
          </a:blip>
          <a:srcRect b="16173" l="0" r="-150" t="12357"/>
          <a:stretch/>
        </p:blipFill>
        <p:spPr>
          <a:xfrm>
            <a:off x="5437150" y="3384100"/>
            <a:ext cx="1777500" cy="175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1" name="Google Shape;351;p33"/>
          <p:cNvPicPr preferRelativeResize="0"/>
          <p:nvPr/>
        </p:nvPicPr>
        <p:blipFill rotWithShape="1">
          <a:blip r:embed="rId5">
            <a:alphaModFix/>
          </a:blip>
          <a:srcRect b="0" l="27359" r="24775" t="0"/>
          <a:stretch/>
        </p:blipFill>
        <p:spPr>
          <a:xfrm>
            <a:off x="3466201" y="5975100"/>
            <a:ext cx="4048476" cy="435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4"/>
          <p:cNvSpPr/>
          <p:nvPr/>
        </p:nvSpPr>
        <p:spPr>
          <a:xfrm>
            <a:off x="0" y="2850475"/>
            <a:ext cx="7592100" cy="5188800"/>
          </a:xfrm>
          <a:prstGeom prst="rect">
            <a:avLst/>
          </a:prstGeom>
          <a:solidFill>
            <a:srgbClr val="7030A0">
              <a:alpha val="1606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57" name="Google Shape;357;p34"/>
          <p:cNvSpPr/>
          <p:nvPr/>
        </p:nvSpPr>
        <p:spPr>
          <a:xfrm>
            <a:off x="0" y="5212675"/>
            <a:ext cx="7592100" cy="2826600"/>
          </a:xfrm>
          <a:prstGeom prst="rect">
            <a:avLst/>
          </a:prstGeom>
          <a:solidFill>
            <a:srgbClr val="7030A0">
              <a:alpha val="1606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58" name="Google Shape;358;p34"/>
          <p:cNvSpPr/>
          <p:nvPr/>
        </p:nvSpPr>
        <p:spPr>
          <a:xfrm>
            <a:off x="0" y="6503475"/>
            <a:ext cx="7592100" cy="1535700"/>
          </a:xfrm>
          <a:prstGeom prst="rect">
            <a:avLst/>
          </a:prstGeom>
          <a:solidFill>
            <a:srgbClr val="7030A0">
              <a:alpha val="1606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59" name="Google Shape;359;p34"/>
          <p:cNvSpPr/>
          <p:nvPr/>
        </p:nvSpPr>
        <p:spPr>
          <a:xfrm>
            <a:off x="0" y="7908525"/>
            <a:ext cx="7592100" cy="2547300"/>
          </a:xfrm>
          <a:prstGeom prst="rect">
            <a:avLst/>
          </a:prstGeom>
          <a:solidFill>
            <a:srgbClr val="6C3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60" name="Google Shape;360;p34"/>
          <p:cNvSpPr txBox="1"/>
          <p:nvPr>
            <p:ph type="ctrTitle"/>
          </p:nvPr>
        </p:nvSpPr>
        <p:spPr>
          <a:xfrm>
            <a:off x="254200" y="1495349"/>
            <a:ext cx="70446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s"/>
              <a:t>Sistema MinMoe de reconocimiento facial</a:t>
            </a:r>
            <a:endParaRPr/>
          </a:p>
        </p:txBody>
      </p:sp>
      <p:sp>
        <p:nvSpPr>
          <p:cNvPr id="361" name="Google Shape;361;p34"/>
          <p:cNvSpPr txBox="1"/>
          <p:nvPr/>
        </p:nvSpPr>
        <p:spPr>
          <a:xfrm>
            <a:off x="1184775" y="8510950"/>
            <a:ext cx="2406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Control de acceso con reconocimiento facial</a:t>
            </a:r>
            <a:endParaRPr b="1"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62" name="Google Shape;362;p34"/>
          <p:cNvSpPr txBox="1"/>
          <p:nvPr/>
        </p:nvSpPr>
        <p:spPr>
          <a:xfrm>
            <a:off x="3444575" y="3449675"/>
            <a:ext cx="3857700" cy="42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600"/>
              <a:buFont typeface="Saira"/>
              <a:buChar char="●"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Antihigiénico por contacto directo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30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600"/>
              <a:buFont typeface="Saira"/>
              <a:buChar char="●"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Inadecuado para escenarios donde se necesitan guantes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30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600"/>
              <a:buFont typeface="Saira"/>
              <a:buChar char="●"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Inadecuado para personas cuyas huellas están dañadas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30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600"/>
              <a:buFont typeface="Saira"/>
              <a:buChar char="●"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Fácil de perder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30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600"/>
              <a:buFont typeface="Saira"/>
              <a:buChar char="●"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Puede ser deslizado por otros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30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600"/>
              <a:buFont typeface="Saira"/>
              <a:buChar char="●"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Los números de la clave son limitados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-330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3F99"/>
              </a:buClr>
              <a:buSzPts val="1600"/>
              <a:buFont typeface="Saira"/>
              <a:buChar char="●"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Baja eficiencia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63" name="Google Shape;363;p34"/>
          <p:cNvSpPr txBox="1"/>
          <p:nvPr/>
        </p:nvSpPr>
        <p:spPr>
          <a:xfrm>
            <a:off x="1266875" y="3462650"/>
            <a:ext cx="2406300" cy="3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Control de acceso 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con huella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Control de Acceso con tarjetas y contraseña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6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rPr>
              <a:t>Control de acceso con cerraduras y llaves</a:t>
            </a:r>
            <a:endParaRPr sz="1600">
              <a:solidFill>
                <a:schemeClr val="dk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64" name="Google Shape;364;p34"/>
          <p:cNvSpPr txBox="1"/>
          <p:nvPr/>
        </p:nvSpPr>
        <p:spPr>
          <a:xfrm>
            <a:off x="3627600" y="8510950"/>
            <a:ext cx="37416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Terminales de reconocimiento facial resuelve todas estas preocupaciones</a:t>
            </a:r>
            <a:endParaRPr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365" name="Google Shape;36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700" y="8510950"/>
            <a:ext cx="781050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800" y="6753425"/>
            <a:ext cx="704850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475" y="5505700"/>
            <a:ext cx="77152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188" y="3419925"/>
            <a:ext cx="600075" cy="77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5"/>
          <p:cNvSpPr/>
          <p:nvPr/>
        </p:nvSpPr>
        <p:spPr>
          <a:xfrm>
            <a:off x="0" y="2774275"/>
            <a:ext cx="7592100" cy="76656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35"/>
          <p:cNvPicPr preferRelativeResize="0"/>
          <p:nvPr/>
        </p:nvPicPr>
        <p:blipFill rotWithShape="1">
          <a:blip r:embed="rId3">
            <a:alphaModFix/>
          </a:blip>
          <a:srcRect b="26837" l="0" r="0" t="20550"/>
          <a:stretch/>
        </p:blipFill>
        <p:spPr>
          <a:xfrm>
            <a:off x="808200" y="5126987"/>
            <a:ext cx="5943600" cy="2315213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5"/>
          <p:cNvSpPr txBox="1"/>
          <p:nvPr/>
        </p:nvSpPr>
        <p:spPr>
          <a:xfrm>
            <a:off x="32100" y="1511300"/>
            <a:ext cx="7560000" cy="12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rPr>
              <a:t>Reconocimiento de vehículos</a:t>
            </a:r>
            <a:endParaRPr b="1" sz="4000">
              <a:solidFill>
                <a:srgbClr val="663399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76" name="Google Shape;376;p35"/>
          <p:cNvSpPr txBox="1"/>
          <p:nvPr/>
        </p:nvSpPr>
        <p:spPr>
          <a:xfrm>
            <a:off x="674200" y="2913825"/>
            <a:ext cx="6351300" cy="22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Saira"/>
                <a:ea typeface="Saira"/>
                <a:cs typeface="Saira"/>
                <a:sym typeface="Saira"/>
              </a:rPr>
              <a:t>La función de reconocimiento de vehículos de Hikvision utiliza un algoritmo de aprendizaje profundo para distinguir entre vehículos pequeños y grandes, con la capacidad adicional de detectar la marca, el modelo y el color. El sistema se puede programar para buscar anomalías como los automóviles que viajan en carriles designados para autobuses o vehículos que circulan sin matrícula, por ejemplo.</a:t>
            </a:r>
            <a:endParaRPr sz="1600">
              <a:solidFill>
                <a:srgbClr val="000000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77" name="Google Shape;377;p35"/>
          <p:cNvSpPr txBox="1"/>
          <p:nvPr/>
        </p:nvSpPr>
        <p:spPr>
          <a:xfrm>
            <a:off x="674200" y="8299575"/>
            <a:ext cx="3792000" cy="19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Saira"/>
                <a:ea typeface="Saira"/>
                <a:cs typeface="Saira"/>
                <a:sym typeface="Saira"/>
              </a:rPr>
              <a:t>La aplicación ANPR de Hikvision captura la matrícula del vehículo en tiempo real y la compara o la agrega a una lista predefinida. Una vez que se reconoce y almacena el número de la matrícula, se toma una acción apropiada, como abrir una puerta, agregar un costo o generar una alerta.</a:t>
            </a:r>
            <a:endParaRPr>
              <a:solidFill>
                <a:srgbClr val="000000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378" name="Google Shape;378;p35"/>
          <p:cNvPicPr preferRelativeResize="0"/>
          <p:nvPr/>
        </p:nvPicPr>
        <p:blipFill rotWithShape="1">
          <a:blip r:embed="rId4">
            <a:alphaModFix/>
          </a:blip>
          <a:srcRect b="4825" l="0" r="0" t="0"/>
          <a:stretch/>
        </p:blipFill>
        <p:spPr>
          <a:xfrm>
            <a:off x="4585793" y="8107800"/>
            <a:ext cx="2744656" cy="201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5"/>
          <p:cNvSpPr txBox="1"/>
          <p:nvPr/>
        </p:nvSpPr>
        <p:spPr>
          <a:xfrm>
            <a:off x="698700" y="7644600"/>
            <a:ext cx="4401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s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RECONOCIMIENTO DE NÚMEROS DE MATRÍCULAS DE VEHÍCULOS EN TIEMPO REAL</a:t>
            </a:r>
            <a:endParaRPr b="1">
              <a:solidFill>
                <a:srgbClr val="6C3F99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/>
          <p:nvPr/>
        </p:nvSpPr>
        <p:spPr>
          <a:xfrm>
            <a:off x="0" y="4229300"/>
            <a:ext cx="7560000" cy="1832400"/>
          </a:xfrm>
          <a:prstGeom prst="rect">
            <a:avLst/>
          </a:prstGeom>
          <a:solidFill>
            <a:srgbClr val="6C3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85" name="Google Shape;385;p36"/>
          <p:cNvSpPr/>
          <p:nvPr/>
        </p:nvSpPr>
        <p:spPr>
          <a:xfrm>
            <a:off x="0" y="6172887"/>
            <a:ext cx="7560000" cy="1832400"/>
          </a:xfrm>
          <a:prstGeom prst="rect">
            <a:avLst/>
          </a:prstGeom>
          <a:solidFill>
            <a:srgbClr val="6C3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86" name="Google Shape;386;p36"/>
          <p:cNvSpPr/>
          <p:nvPr/>
        </p:nvSpPr>
        <p:spPr>
          <a:xfrm>
            <a:off x="0" y="8116475"/>
            <a:ext cx="7560000" cy="2323500"/>
          </a:xfrm>
          <a:prstGeom prst="rect">
            <a:avLst/>
          </a:prstGeom>
          <a:solidFill>
            <a:srgbClr val="6C3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387" name="Google Shape;387;p36"/>
          <p:cNvSpPr txBox="1"/>
          <p:nvPr>
            <p:ph type="ctrTitle"/>
          </p:nvPr>
        </p:nvSpPr>
        <p:spPr>
          <a:xfrm>
            <a:off x="254200" y="1495349"/>
            <a:ext cx="70446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S</a:t>
            </a:r>
            <a:r>
              <a:rPr lang="es"/>
              <a:t>wing barriers y molinetes</a:t>
            </a:r>
            <a:endParaRPr/>
          </a:p>
        </p:txBody>
      </p:sp>
      <p:sp>
        <p:nvSpPr>
          <p:cNvPr id="388" name="Google Shape;388;p36"/>
          <p:cNvSpPr txBox="1"/>
          <p:nvPr/>
        </p:nvSpPr>
        <p:spPr>
          <a:xfrm>
            <a:off x="3762875" y="4665850"/>
            <a:ext cx="36000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Se integra en el sistema de control de acceso para permitir varios métodos de autenticación y un ancho ajustable del carril.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89" name="Google Shape;389;p36"/>
          <p:cNvSpPr txBox="1"/>
          <p:nvPr/>
        </p:nvSpPr>
        <p:spPr>
          <a:xfrm>
            <a:off x="1724075" y="4755025"/>
            <a:ext cx="2406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Barreras</a:t>
            </a:r>
            <a:endParaRPr b="1"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Abatibles</a:t>
            </a:r>
            <a:endParaRPr b="1"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90" name="Google Shape;390;p36"/>
          <p:cNvSpPr txBox="1"/>
          <p:nvPr/>
        </p:nvSpPr>
        <p:spPr>
          <a:xfrm>
            <a:off x="3762875" y="6570850"/>
            <a:ext cx="34596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Proporciona una solución rentable y compacta con bajo consumo de energía y alta confiabilidad.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91" name="Google Shape;391;p36"/>
          <p:cNvSpPr txBox="1"/>
          <p:nvPr/>
        </p:nvSpPr>
        <p:spPr>
          <a:xfrm>
            <a:off x="1724075" y="6647050"/>
            <a:ext cx="2406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Molinete</a:t>
            </a:r>
            <a:endParaRPr b="1"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Trípode</a:t>
            </a:r>
            <a:endParaRPr b="1"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92" name="Google Shape;392;p36"/>
          <p:cNvSpPr txBox="1"/>
          <p:nvPr/>
        </p:nvSpPr>
        <p:spPr>
          <a:xfrm>
            <a:off x="3762875" y="8628250"/>
            <a:ext cx="3600000" cy="14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Es una solución resistente y de bajo costo para las condiciones exteriores más severas. Impiden el “seguimiento” y otros accesos no autorizados en sus entradas.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93" name="Google Shape;393;p36"/>
          <p:cNvSpPr txBox="1"/>
          <p:nvPr/>
        </p:nvSpPr>
        <p:spPr>
          <a:xfrm>
            <a:off x="1724075" y="8704450"/>
            <a:ext cx="2406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Torniquete de </a:t>
            </a:r>
            <a:endParaRPr b="1"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tamaño completo</a:t>
            </a:r>
            <a:endParaRPr b="1" sz="16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94" name="Google Shape;394;p36"/>
          <p:cNvSpPr txBox="1"/>
          <p:nvPr/>
        </p:nvSpPr>
        <p:spPr>
          <a:xfrm>
            <a:off x="674200" y="2761425"/>
            <a:ext cx="6454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600">
                <a:latin typeface="Saira"/>
                <a:ea typeface="Saira"/>
                <a:cs typeface="Saira"/>
                <a:sym typeface="Saira"/>
              </a:rPr>
              <a:t>Los torniquetes de Hikvision se integran no solo con terminales de reconocimiento facial. También ofrecen a los usuarios funciones avanzadas de control de acceso y múltiples combinaciones de métodos de autenticación.</a:t>
            </a:r>
            <a:endParaRPr sz="1600"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395" name="Google Shape;39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650" y="4624725"/>
            <a:ext cx="77152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525" y="6636650"/>
            <a:ext cx="62865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300" y="8648550"/>
            <a:ext cx="788225" cy="119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7"/>
          <p:cNvSpPr/>
          <p:nvPr/>
        </p:nvSpPr>
        <p:spPr>
          <a:xfrm>
            <a:off x="0" y="2774275"/>
            <a:ext cx="7592100" cy="7665600"/>
          </a:xfrm>
          <a:prstGeom prst="rect">
            <a:avLst/>
          </a:prstGeom>
          <a:solidFill>
            <a:srgbClr val="F3F3F3">
              <a:alpha val="34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7"/>
          <p:cNvSpPr txBox="1"/>
          <p:nvPr/>
        </p:nvSpPr>
        <p:spPr>
          <a:xfrm>
            <a:off x="32100" y="1511300"/>
            <a:ext cx="7560000" cy="12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000">
                <a:solidFill>
                  <a:srgbClr val="663399"/>
                </a:solidFill>
                <a:latin typeface="Saira"/>
                <a:ea typeface="Saira"/>
                <a:cs typeface="Saira"/>
                <a:sym typeface="Saira"/>
              </a:rPr>
              <a:t>HIK-Central</a:t>
            </a:r>
            <a:endParaRPr b="1" sz="4000">
              <a:solidFill>
                <a:srgbClr val="663399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404" name="Google Shape;404;p37"/>
          <p:cNvSpPr txBox="1"/>
          <p:nvPr/>
        </p:nvSpPr>
        <p:spPr>
          <a:xfrm>
            <a:off x="674200" y="3085500"/>
            <a:ext cx="6351300" cy="30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Saira"/>
                <a:ea typeface="Saira"/>
                <a:cs typeface="Saira"/>
                <a:sym typeface="Saira"/>
              </a:rPr>
              <a:t>HikCentral es una plataforma de vigilancia completa con inteligencia artificial que hace que la administración central sea fácil de usar y esté disponible en cualquier lugar donde se necesite.</a:t>
            </a:r>
            <a:endParaRPr sz="1600"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Saira"/>
                <a:ea typeface="Saira"/>
                <a:cs typeface="Saira"/>
                <a:sym typeface="Saira"/>
              </a:rPr>
              <a:t>Mejora los sistemas centrales de gestión de vídeo (VMS) e integra el hardware relacionado. Esta plataforma altamente efectiva entrega datos e inteligencia a través de un VMS preinstalado en</a:t>
            </a:r>
            <a:endParaRPr sz="1600"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Saira"/>
                <a:ea typeface="Saira"/>
                <a:cs typeface="Saira"/>
                <a:sym typeface="Saira"/>
              </a:rPr>
              <a:t>servidores estándar listos para usar.</a:t>
            </a:r>
            <a:endParaRPr sz="1600"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405" name="Google Shape;405;p37"/>
          <p:cNvSpPr txBox="1"/>
          <p:nvPr/>
        </p:nvSpPr>
        <p:spPr>
          <a:xfrm>
            <a:off x="674200" y="7158400"/>
            <a:ext cx="41583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aira"/>
                <a:ea typeface="Saira"/>
                <a:cs typeface="Saira"/>
                <a:sym typeface="Saira"/>
              </a:rPr>
              <a:t>Encontrará funciones relacionadas con la vigilancia, como visualización en vivo, grabación y reproducción en la plataforma, junto con otras funciones integradas, como reconocimiento facial, control de acceso, gestión y configuración de alarmas, gestión de vehículos y más.</a:t>
            </a:r>
            <a:endParaRPr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latin typeface="Saira"/>
                <a:ea typeface="Saira"/>
                <a:cs typeface="Saira"/>
                <a:sym typeface="Saira"/>
              </a:rPr>
              <a:t>Todas estas funciones se combinan para crear un sistema de gestión central útil y potente.</a:t>
            </a:r>
            <a:endParaRPr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406" name="Google Shape;406;p37"/>
          <p:cNvSpPr txBox="1"/>
          <p:nvPr/>
        </p:nvSpPr>
        <p:spPr>
          <a:xfrm>
            <a:off x="698700" y="6503425"/>
            <a:ext cx="440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s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LA FUNCIONALIDAD AVANZADA DE </a:t>
            </a:r>
            <a:r>
              <a:rPr b="1" lang="es">
                <a:solidFill>
                  <a:srgbClr val="6C3F99"/>
                </a:solidFill>
                <a:latin typeface="Saira"/>
                <a:ea typeface="Saira"/>
                <a:cs typeface="Saira"/>
                <a:sym typeface="Saira"/>
              </a:rPr>
              <a:t>HIKCENTRAL</a:t>
            </a:r>
            <a:endParaRPr b="1">
              <a:solidFill>
                <a:srgbClr val="6C3F99"/>
              </a:solidFill>
            </a:endParaRPr>
          </a:p>
        </p:txBody>
      </p:sp>
      <p:pic>
        <p:nvPicPr>
          <p:cNvPr descr="Diagram, timeline&#10;&#10;Description automatically generated" id="407" name="Google Shape;407;p37"/>
          <p:cNvPicPr preferRelativeResize="0"/>
          <p:nvPr/>
        </p:nvPicPr>
        <p:blipFill rotWithShape="1">
          <a:blip r:embed="rId3">
            <a:alphaModFix/>
          </a:blip>
          <a:srcRect b="60741" l="20839" r="20834" t="0"/>
          <a:stretch/>
        </p:blipFill>
        <p:spPr>
          <a:xfrm>
            <a:off x="5073350" y="7230650"/>
            <a:ext cx="2238875" cy="14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3F99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8"/>
          <p:cNvSpPr txBox="1"/>
          <p:nvPr/>
        </p:nvSpPr>
        <p:spPr>
          <a:xfrm>
            <a:off x="561900" y="3019475"/>
            <a:ext cx="6436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Canales de contacto con Intellihelp:</a:t>
            </a:r>
            <a:endParaRPr b="1" sz="2200"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413" name="Google Shape;413;p38"/>
          <p:cNvSpPr txBox="1"/>
          <p:nvPr/>
        </p:nvSpPr>
        <p:spPr>
          <a:xfrm>
            <a:off x="-8950" y="53076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(+5411) 3886-0462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414" name="Google Shape;414;p38"/>
          <p:cNvSpPr txBox="1"/>
          <p:nvPr/>
        </p:nvSpPr>
        <p:spPr>
          <a:xfrm>
            <a:off x="2280000" y="530767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info@intellihelp.tech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contacto@intellihelp.tech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415" name="Google Shape;415;p38"/>
          <p:cNvSpPr txBox="1"/>
          <p:nvPr/>
        </p:nvSpPr>
        <p:spPr>
          <a:xfrm>
            <a:off x="5020750" y="5307675"/>
            <a:ext cx="24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(+54911) 3374-6956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416" name="Google Shape;416;p38"/>
          <p:cNvSpPr txBox="1"/>
          <p:nvPr/>
        </p:nvSpPr>
        <p:spPr>
          <a:xfrm>
            <a:off x="442775" y="790572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Herramienta de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registro de incidentes,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 Light"/>
                <a:ea typeface="Saira Light"/>
                <a:cs typeface="Saira Light"/>
                <a:sym typeface="Saira Light"/>
              </a:rPr>
              <a:t>(exclusiva para clientes)</a:t>
            </a:r>
            <a:endParaRPr>
              <a:solidFill>
                <a:schemeClr val="lt1"/>
              </a:solidFill>
              <a:latin typeface="Saira Light"/>
              <a:ea typeface="Saira Light"/>
              <a:cs typeface="Saira Light"/>
              <a:sym typeface="Saira Light"/>
            </a:endParaRPr>
          </a:p>
        </p:txBody>
      </p:sp>
      <p:sp>
        <p:nvSpPr>
          <p:cNvPr id="417" name="Google Shape;417;p38"/>
          <p:cNvSpPr txBox="1"/>
          <p:nvPr/>
        </p:nvSpPr>
        <p:spPr>
          <a:xfrm>
            <a:off x="3873175" y="790572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Herramienta Mobile de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seguimiento de servicio,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"/>
                <a:ea typeface="Saira"/>
                <a:cs typeface="Saira"/>
                <a:sym typeface="Saira"/>
              </a:rPr>
              <a:t>(exclusiva para clientes)</a:t>
            </a:r>
            <a:endParaRPr>
              <a:solidFill>
                <a:schemeClr val="lt1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418" name="Google Shape;41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5825" y="7129113"/>
            <a:ext cx="55245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1450" y="4487800"/>
            <a:ext cx="59055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0100" y="4543500"/>
            <a:ext cx="659800" cy="47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2775" y="4492575"/>
            <a:ext cx="54292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2075" y="7143400"/>
            <a:ext cx="371475" cy="590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3" name="Google Shape;423;p38"/>
          <p:cNvCxnSpPr/>
          <p:nvPr/>
        </p:nvCxnSpPr>
        <p:spPr>
          <a:xfrm>
            <a:off x="554100" y="6507475"/>
            <a:ext cx="64518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4" name="Google Shape;424;p38"/>
          <p:cNvSpPr/>
          <p:nvPr/>
        </p:nvSpPr>
        <p:spPr>
          <a:xfrm>
            <a:off x="175" y="-15025"/>
            <a:ext cx="7560000" cy="181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5" name="Google Shape;425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80000" y="343650"/>
            <a:ext cx="3439875" cy="898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